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31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27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47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56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97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25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39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547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B5FA-B4CF-43CE-B61A-FB843ABA098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9708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A341-2610-4186-A964-E536A0B1413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392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4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37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76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01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41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53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75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90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C3E6-4BF5-452A-BCCC-B12E865BA300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A0715B-4E33-4722-ABA0-76348B522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9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-458788"/>
            <a:ext cx="7772400" cy="17367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b="1" smtClean="0">
                <a:latin typeface="Comic Sans MS" panose="030F0702030302020204" pitchFamily="66" charset="0"/>
              </a:rPr>
              <a:t>İntravenöz enjeksiyon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088" y="1628776"/>
            <a:ext cx="7848600" cy="40100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Eriyiklerin kan ve kan türevlerinin doğrudan damar içine verilmesine </a:t>
            </a:r>
            <a:r>
              <a:rPr lang="tr-TR" altLang="tr-TR" dirty="0" err="1">
                <a:solidFill>
                  <a:srgbClr val="CC3300"/>
                </a:solidFill>
                <a:latin typeface="Comic Sans MS" panose="030F0702030302020204" pitchFamily="66" charset="0"/>
              </a:rPr>
              <a:t>intravenöz</a:t>
            </a: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</a:rPr>
              <a:t> tedavi</a:t>
            </a:r>
            <a:r>
              <a:rPr lang="tr-TR" altLang="tr-TR" dirty="0">
                <a:latin typeface="Comic Sans MS" panose="030F0702030302020204" pitchFamily="66" charset="0"/>
              </a:rPr>
              <a:t> denir.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tr-TR" altLang="tr-TR" dirty="0">
                <a:latin typeface="Comic Sans MS" panose="030F0702030302020204" pitchFamily="66" charset="0"/>
              </a:rPr>
              <a:t>Hastayı tedavi etmek,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tr-TR" altLang="tr-TR" dirty="0">
                <a:latin typeface="Comic Sans MS" panose="030F0702030302020204" pitchFamily="66" charset="0"/>
              </a:rPr>
              <a:t>Beslemek,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r>
              <a:rPr lang="tr-TR" altLang="tr-TR" dirty="0">
                <a:latin typeface="Comic Sans MS" panose="030F0702030302020204" pitchFamily="66" charset="0"/>
              </a:rPr>
              <a:t>ıvı ve elektrolit gereksinimini karşılamak,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CC3300"/>
                </a:solidFill>
                <a:cs typeface="Arial" panose="020B0604020202020204" pitchFamily="34" charset="0"/>
              </a:rPr>
              <a:t>•</a:t>
            </a:r>
            <a:r>
              <a:rPr lang="tr-TR" altLang="tr-TR" dirty="0">
                <a:latin typeface="Comic Sans MS" panose="030F0702030302020204" pitchFamily="66" charset="0"/>
              </a:rPr>
              <a:t>Teşhise yardımcı olmak amacıyla kullanılır.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Ven</a:t>
            </a:r>
            <a:r>
              <a:rPr lang="tr-TR" altLang="tr-TR" dirty="0">
                <a:latin typeface="Comic Sans MS" panose="030F0702030302020204" pitchFamily="66" charset="0"/>
              </a:rPr>
              <a:t> içine uygulama iğne veya </a:t>
            </a:r>
            <a:r>
              <a:rPr lang="tr-TR" altLang="tr-TR" dirty="0" err="1">
                <a:latin typeface="Comic Sans MS" panose="030F0702030302020204" pitchFamily="66" charset="0"/>
              </a:rPr>
              <a:t>kateterle</a:t>
            </a:r>
            <a:r>
              <a:rPr lang="tr-TR" altLang="tr-TR" dirty="0">
                <a:latin typeface="Comic Sans MS" panose="030F0702030302020204" pitchFamily="66" charset="0"/>
              </a:rPr>
              <a:t> yapılır.</a:t>
            </a:r>
            <a:r>
              <a:rPr lang="tr-TR" alt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8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4063" y="879475"/>
            <a:ext cx="4475163" cy="583247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Venin</a:t>
            </a:r>
            <a:r>
              <a:rPr lang="tr-TR" altLang="tr-TR" dirty="0">
                <a:latin typeface="Comic Sans MS" panose="030F0702030302020204" pitchFamily="66" charset="0"/>
              </a:rPr>
              <a:t> yönü izlenerek iğne ile </a:t>
            </a:r>
            <a:r>
              <a:rPr lang="tr-TR" altLang="tr-TR" dirty="0" err="1">
                <a:latin typeface="Comic Sans MS" panose="030F0702030302020204" pitchFamily="66" charset="0"/>
              </a:rPr>
              <a:t>vene</a:t>
            </a:r>
            <a:r>
              <a:rPr lang="tr-TR" altLang="tr-TR" dirty="0">
                <a:latin typeface="Comic Sans MS" panose="030F0702030302020204" pitchFamily="66" charset="0"/>
              </a:rPr>
              <a:t> girilir. </a:t>
            </a:r>
          </a:p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İğne damar içine sokulurken serbest el </a:t>
            </a:r>
            <a:r>
              <a:rPr lang="tr-TR" altLang="tr-TR" dirty="0" err="1">
                <a:latin typeface="Comic Sans MS" panose="030F0702030302020204" pitchFamily="66" charset="0"/>
              </a:rPr>
              <a:t>veni</a:t>
            </a:r>
            <a:r>
              <a:rPr lang="tr-TR" altLang="tr-TR" dirty="0">
                <a:latin typeface="Comic Sans MS" panose="030F0702030302020204" pitchFamily="66" charset="0"/>
              </a:rPr>
              <a:t> kontrol etmek için kullanılır. </a:t>
            </a:r>
          </a:p>
          <a:p>
            <a:pPr eaLnBrk="1" hangingPunct="1"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Ven</a:t>
            </a:r>
            <a:r>
              <a:rPr lang="tr-TR" altLang="tr-TR" dirty="0">
                <a:latin typeface="Comic Sans MS" panose="030F0702030302020204" pitchFamily="66" charset="0"/>
              </a:rPr>
              <a:t> delindiği zaman turnikeden dolayı artmış olan </a:t>
            </a:r>
            <a:r>
              <a:rPr lang="tr-TR" altLang="tr-TR" dirty="0" err="1">
                <a:latin typeface="Comic Sans MS" panose="030F0702030302020204" pitchFamily="66" charset="0"/>
              </a:rPr>
              <a:t>venöz</a:t>
            </a:r>
            <a:r>
              <a:rPr lang="tr-TR" altLang="tr-TR" dirty="0">
                <a:latin typeface="Comic Sans MS" panose="030F0702030302020204" pitchFamily="66" charset="0"/>
              </a:rPr>
              <a:t> basınç kanın iğne içine gelmesini sağlar. </a:t>
            </a:r>
          </a:p>
        </p:txBody>
      </p:sp>
      <p:pic>
        <p:nvPicPr>
          <p:cNvPr id="12291" name="Picture 7" descr="s1 3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r="11906" b="14195"/>
          <a:stretch>
            <a:fillRect/>
          </a:stretch>
        </p:blipFill>
        <p:spPr>
          <a:xfrm>
            <a:off x="4995480" y="1005543"/>
            <a:ext cx="3995738" cy="401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4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>
                <a:latin typeface="Comic Sans MS" panose="030F0702030302020204" pitchFamily="66" charset="0"/>
              </a:rPr>
              <a:t>Sonra turnike çözülür. </a:t>
            </a:r>
          </a:p>
          <a:p>
            <a:pPr eaLnBrk="1" hangingPunct="1">
              <a:defRPr/>
            </a:pPr>
            <a:r>
              <a:rPr lang="tr-TR" altLang="tr-TR">
                <a:latin typeface="Comic Sans MS" panose="030F0702030302020204" pitchFamily="66" charset="0"/>
              </a:rPr>
              <a:t>İlaç yavaş   yavaş enjekte edilmeye başlanır. </a:t>
            </a:r>
          </a:p>
          <a:p>
            <a:pPr eaLnBrk="1" hangingPunct="1">
              <a:defRPr/>
            </a:pPr>
            <a:r>
              <a:rPr lang="tr-TR" altLang="tr-TR">
                <a:latin typeface="Comic Sans MS" panose="030F0702030302020204" pitchFamily="66" charset="0"/>
              </a:rPr>
              <a:t>İşlem yapılırken iğnenin damarda olup olmadığı ve hastanın genel durumu kontrol edilmelidir.</a:t>
            </a:r>
          </a:p>
          <a:p>
            <a:pPr eaLnBrk="1" hangingPunct="1">
              <a:defRPr/>
            </a:pPr>
            <a:r>
              <a:rPr lang="tr-TR" altLang="tr-TR">
                <a:latin typeface="Comic Sans MS" panose="030F0702030302020204" pitchFamily="66" charset="0"/>
              </a:rPr>
              <a:t>İşlem bitince kuru temiz pamuk tamponla enjeksiyon alanına hafifçe bastırılır. </a:t>
            </a:r>
          </a:p>
          <a:p>
            <a:pPr eaLnBrk="1" hangingPunct="1">
              <a:defRPr/>
            </a:pPr>
            <a:r>
              <a:rPr lang="tr-TR" altLang="tr-TR">
                <a:latin typeface="Comic Sans MS" panose="030F0702030302020204" pitchFamily="66" charset="0"/>
              </a:rPr>
              <a:t>İğne yavaşça çıkarılır. </a:t>
            </a:r>
          </a:p>
          <a:p>
            <a:pPr eaLnBrk="1" hangingPunct="1">
              <a:defRPr/>
            </a:pPr>
            <a:r>
              <a:rPr lang="tr-TR" altLang="tr-TR">
                <a:latin typeface="Comic Sans MS" panose="030F0702030302020204" pitchFamily="66" charset="0"/>
              </a:rPr>
              <a:t>Hastaya bir müddet daha tamponu bastırması söylenir. </a:t>
            </a:r>
          </a:p>
        </p:txBody>
      </p:sp>
    </p:spTree>
    <p:extLst>
      <p:ext uri="{BB962C8B-B14F-4D97-AF65-F5344CB8AC3E}">
        <p14:creationId xmlns:p14="http://schemas.microsoft.com/office/powerpoint/2010/main" val="13935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>
                <a:solidFill>
                  <a:srgbClr val="CC3300"/>
                </a:solidFill>
                <a:latin typeface="Comic Sans MS" panose="030F0702030302020204" pitchFamily="66" charset="0"/>
              </a:rPr>
              <a:t>İntramüsküler enjeksiyon</a:t>
            </a:r>
            <a:r>
              <a:rPr lang="tr-TR" altLang="tr-TR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4265156" cy="388077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İlacın deri altı dokusundan geçerek kasın içine enjekte edilmesine </a:t>
            </a:r>
            <a:r>
              <a:rPr lang="tr-TR" altLang="tr-TR" dirty="0" err="1">
                <a:solidFill>
                  <a:srgbClr val="CC3300"/>
                </a:solidFill>
                <a:latin typeface="Comic Sans MS" panose="030F0702030302020204" pitchFamily="66" charset="0"/>
              </a:rPr>
              <a:t>intramüsküler</a:t>
            </a: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</a:rPr>
              <a:t> enjeksiyon (im)</a:t>
            </a:r>
            <a:r>
              <a:rPr lang="tr-TR" altLang="tr-TR" dirty="0">
                <a:latin typeface="Comic Sans MS" panose="030F0702030302020204" pitchFamily="66" charset="0"/>
              </a:rPr>
              <a:t> denir.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 tip enjeksiyonda ilaç </a:t>
            </a:r>
            <a:r>
              <a:rPr lang="tr-TR" altLang="tr-TR" dirty="0" err="1">
                <a:latin typeface="Comic Sans MS" panose="030F0702030302020204" pitchFamily="66" charset="0"/>
              </a:rPr>
              <a:t>absorbsiyonu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subkutan</a:t>
            </a:r>
            <a:r>
              <a:rPr lang="tr-TR" altLang="tr-TR" dirty="0">
                <a:latin typeface="Comic Sans MS" panose="030F0702030302020204" pitchFamily="66" charset="0"/>
              </a:rPr>
              <a:t> (</a:t>
            </a:r>
            <a:r>
              <a:rPr lang="tr-TR" altLang="tr-TR" dirty="0" err="1">
                <a:latin typeface="Comic Sans MS" panose="030F0702030302020204" pitchFamily="66" charset="0"/>
              </a:rPr>
              <a:t>sc</a:t>
            </a:r>
            <a:r>
              <a:rPr lang="tr-TR" altLang="tr-TR" dirty="0">
                <a:latin typeface="Comic Sans MS" panose="030F0702030302020204" pitchFamily="66" charset="0"/>
              </a:rPr>
              <a:t>) uygulamaya oranla daha çabuktur.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Emilim hızı enjeksiyon bölgesindeki </a:t>
            </a:r>
            <a:r>
              <a:rPr lang="tr-TR" altLang="tr-TR" dirty="0" err="1">
                <a:latin typeface="Comic Sans MS" panose="030F0702030302020204" pitchFamily="66" charset="0"/>
              </a:rPr>
              <a:t>vaskülarizasyona</a:t>
            </a:r>
            <a:r>
              <a:rPr lang="tr-TR" altLang="tr-TR" dirty="0">
                <a:latin typeface="Comic Sans MS" panose="030F0702030302020204" pitchFamily="66" charset="0"/>
              </a:rPr>
              <a:t> ve dokudan geçen kan akım hızına bağlıdır.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İlaç iv ve </a:t>
            </a:r>
            <a:r>
              <a:rPr lang="tr-TR" altLang="tr-TR" dirty="0" err="1">
                <a:latin typeface="Comic Sans MS" panose="030F0702030302020204" pitchFamily="66" charset="0"/>
              </a:rPr>
              <a:t>sc</a:t>
            </a:r>
            <a:r>
              <a:rPr lang="tr-TR" altLang="tr-TR" dirty="0">
                <a:latin typeface="Comic Sans MS" panose="030F0702030302020204" pitchFamily="66" charset="0"/>
              </a:rPr>
              <a:t> uygulamalara uygun değilse  im tercih edilir.</a:t>
            </a:r>
          </a:p>
        </p:txBody>
      </p:sp>
    </p:spTree>
    <p:extLst>
      <p:ext uri="{BB962C8B-B14F-4D97-AF65-F5344CB8AC3E}">
        <p14:creationId xmlns:p14="http://schemas.microsoft.com/office/powerpoint/2010/main" val="38134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Enjeksiyon bölgeleri</a:t>
            </a:r>
            <a:r>
              <a:rPr lang="tr-TR" altLang="tr-TR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latin typeface="Comic Sans MS" panose="030F0702030302020204" pitchFamily="66" charset="0"/>
              </a:rPr>
              <a:t>Bu uygulamada önemli olan uygun bölge, uygun doz ve uygun iğnedir.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latin typeface="Comic Sans MS" panose="030F0702030302020204" pitchFamily="66" charset="0"/>
              </a:rPr>
              <a:t>Enjeksiyon bölgesinde deri lezyonları, yara, skar dokusu olmamalıdır.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latin typeface="Comic Sans MS" panose="030F0702030302020204" pitchFamily="66" charset="0"/>
              </a:rPr>
              <a:t>İm enjeksiyonlarda en çok gluteal bölgeler kullanılır: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400">
                <a:latin typeface="Comic Sans MS" panose="030F0702030302020204" pitchFamily="66" charset="0"/>
              </a:rPr>
              <a:t>Diğer bölgeler: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400">
                <a:latin typeface="Comic Sans MS" panose="030F0702030302020204" pitchFamily="66" charset="0"/>
              </a:rPr>
              <a:t>		         </a:t>
            </a:r>
            <a:r>
              <a:rPr lang="tr-TR" altLang="tr-TR" sz="2400">
                <a:solidFill>
                  <a:srgbClr val="CC3300"/>
                </a:solidFill>
                <a:latin typeface="Comic Sans MS" panose="030F0702030302020204" pitchFamily="66" charset="0"/>
              </a:rPr>
              <a:t>-</a:t>
            </a:r>
            <a:r>
              <a:rPr lang="tr-TR" altLang="tr-TR" sz="2400">
                <a:latin typeface="Comic Sans MS" panose="030F0702030302020204" pitchFamily="66" charset="0"/>
              </a:rPr>
              <a:t>Vastus lateralis bölgesi(uyluğun yan ortası)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400">
                <a:latin typeface="Comic Sans MS" panose="030F0702030302020204" pitchFamily="66" charset="0"/>
              </a:rPr>
              <a:t>		         </a:t>
            </a:r>
            <a:r>
              <a:rPr lang="tr-TR" altLang="tr-TR" sz="2400">
                <a:solidFill>
                  <a:srgbClr val="CC3300"/>
                </a:solidFill>
                <a:latin typeface="Comic Sans MS" panose="030F0702030302020204" pitchFamily="66" charset="0"/>
              </a:rPr>
              <a:t>-</a:t>
            </a:r>
            <a:r>
              <a:rPr lang="tr-TR" altLang="tr-TR" sz="2400">
                <a:latin typeface="Comic Sans MS" panose="030F0702030302020204" pitchFamily="66" charset="0"/>
              </a:rPr>
              <a:t>Rektus femoris bölgesi(uyluğun ön ortası)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400">
                <a:latin typeface="Comic Sans MS" panose="030F0702030302020204" pitchFamily="66" charset="0"/>
              </a:rPr>
              <a:t>		         </a:t>
            </a:r>
            <a:r>
              <a:rPr lang="tr-TR" altLang="tr-TR" sz="2400">
                <a:solidFill>
                  <a:srgbClr val="CC3300"/>
                </a:solidFill>
                <a:latin typeface="Comic Sans MS" panose="030F0702030302020204" pitchFamily="66" charset="0"/>
              </a:rPr>
              <a:t>-</a:t>
            </a:r>
            <a:r>
              <a:rPr lang="tr-TR" altLang="tr-TR" sz="2400">
                <a:latin typeface="Comic Sans MS" panose="030F0702030302020204" pitchFamily="66" charset="0"/>
              </a:rPr>
              <a:t>Deltoid ve triseps bölgesi</a:t>
            </a:r>
            <a:r>
              <a:rPr lang="tr-TR" altLang="tr-T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6115" y="476250"/>
            <a:ext cx="4038600" cy="594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err="1">
                <a:latin typeface="Comic Sans MS" panose="030F0702030302020204" pitchFamily="66" charset="0"/>
              </a:rPr>
              <a:t>Gluteal</a:t>
            </a:r>
            <a:r>
              <a:rPr lang="tr-TR" altLang="tr-TR" sz="2400" dirty="0">
                <a:latin typeface="Comic Sans MS" panose="030F0702030302020204" pitchFamily="66" charset="0"/>
              </a:rPr>
              <a:t> bölge her üç </a:t>
            </a:r>
            <a:r>
              <a:rPr lang="tr-TR" altLang="tr-TR" sz="2400" dirty="0" err="1">
                <a:latin typeface="Comic Sans MS" panose="030F0702030302020204" pitchFamily="66" charset="0"/>
              </a:rPr>
              <a:t>gluteal</a:t>
            </a:r>
            <a:r>
              <a:rPr lang="tr-TR" altLang="tr-TR" sz="2400" dirty="0">
                <a:latin typeface="Comic Sans MS" panose="030F0702030302020204" pitchFamily="66" charset="0"/>
              </a:rPr>
              <a:t> kası kapsar (</a:t>
            </a:r>
            <a:r>
              <a:rPr lang="tr-TR" altLang="tr-TR" sz="2400" dirty="0" err="1">
                <a:latin typeface="Comic Sans MS" panose="030F0702030302020204" pitchFamily="66" charset="0"/>
              </a:rPr>
              <a:t>maksimus</a:t>
            </a:r>
            <a:r>
              <a:rPr lang="tr-TR" altLang="tr-TR" sz="2400" dirty="0">
                <a:latin typeface="Comic Sans MS" panose="030F0702030302020204" pitchFamily="66" charset="0"/>
              </a:rPr>
              <a:t>, </a:t>
            </a:r>
            <a:r>
              <a:rPr lang="tr-TR" altLang="tr-TR" sz="2400" dirty="0" err="1">
                <a:latin typeface="Comic Sans MS" panose="030F0702030302020204" pitchFamily="66" charset="0"/>
              </a:rPr>
              <a:t>medius</a:t>
            </a:r>
            <a:r>
              <a:rPr lang="tr-TR" altLang="tr-TR" sz="2400" dirty="0">
                <a:latin typeface="Comic Sans MS" panose="030F0702030302020204" pitchFamily="66" charset="0"/>
              </a:rPr>
              <a:t>, </a:t>
            </a:r>
            <a:r>
              <a:rPr lang="tr-TR" altLang="tr-TR" sz="2400" dirty="0" err="1">
                <a:latin typeface="Comic Sans MS" panose="030F0702030302020204" pitchFamily="66" charset="0"/>
              </a:rPr>
              <a:t>minimus</a:t>
            </a:r>
            <a:r>
              <a:rPr lang="tr-TR" altLang="tr-TR" sz="2400" dirty="0">
                <a:latin typeface="Comic Sans MS" panose="030F0702030302020204" pitchFamily="66" charset="0"/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Bu kaslar yürüme, ayakta durma, oturma gibi günlük kullanılan kaslardır. Bu aktiviteler dolaşımı ve enjekte edilen ilacın emilimini uyarır.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err="1">
                <a:latin typeface="Comic Sans MS" panose="030F0702030302020204" pitchFamily="66" charset="0"/>
              </a:rPr>
              <a:t>Gluteal</a:t>
            </a:r>
            <a:r>
              <a:rPr lang="tr-TR" altLang="tr-TR" sz="2400" dirty="0">
                <a:latin typeface="Comic Sans MS" panose="030F0702030302020204" pitchFamily="66" charset="0"/>
              </a:rPr>
              <a:t> bölgenin daha aşağısından siyatik sinirler geçtiğinden dikkatsiz enjeksiyonlar sinir zedelenmesine neden olabilir.</a:t>
            </a:r>
            <a:r>
              <a:rPr lang="tr-TR" altLang="tr-TR" sz="2400" dirty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 dirty="0"/>
          </a:p>
        </p:txBody>
      </p:sp>
      <p:pic>
        <p:nvPicPr>
          <p:cNvPr id="5" name="Picture 2" descr="İNTRAMÜSKÜLER ENJEKSİ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663069"/>
            <a:ext cx="4769616" cy="25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599" y="2221741"/>
            <a:ext cx="4038600" cy="2224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Gluteal</a:t>
            </a:r>
            <a:r>
              <a:rPr lang="tr-TR" altLang="tr-TR" dirty="0">
                <a:latin typeface="Comic Sans MS" panose="030F0702030302020204" pitchFamily="66" charset="0"/>
              </a:rPr>
              <a:t> bölge </a:t>
            </a:r>
            <a:r>
              <a:rPr lang="tr-TR" altLang="tr-TR" dirty="0" err="1">
                <a:latin typeface="Comic Sans MS" panose="030F0702030302020204" pitchFamily="66" charset="0"/>
              </a:rPr>
              <a:t>krista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ilaka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>
                <a:latin typeface="Comic Sans MS" panose="030F0702030302020204" pitchFamily="66" charset="0"/>
              </a:rPr>
              <a:t>gluteal</a:t>
            </a:r>
            <a:r>
              <a:rPr lang="tr-TR" altLang="tr-TR" dirty="0">
                <a:latin typeface="Comic Sans MS" panose="030F0702030302020204" pitchFamily="66" charset="0"/>
              </a:rPr>
              <a:t> kıvrım ve </a:t>
            </a:r>
            <a:r>
              <a:rPr lang="tr-TR" altLang="tr-TR" dirty="0" err="1">
                <a:latin typeface="Comic Sans MS" panose="030F0702030302020204" pitchFamily="66" charset="0"/>
              </a:rPr>
              <a:t>koksaların</a:t>
            </a:r>
            <a:r>
              <a:rPr lang="tr-TR" altLang="tr-TR" dirty="0">
                <a:latin typeface="Comic Sans MS" panose="030F0702030302020204" pitchFamily="66" charset="0"/>
              </a:rPr>
              <a:t> arasındaki bölüm ile sınırlandırılır.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Yatay ve dikey çizgilerle dört parçaya bölünür.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Üst dış </a:t>
            </a:r>
            <a:r>
              <a:rPr lang="tr-TR" altLang="tr-TR" dirty="0" err="1">
                <a:latin typeface="Comic Sans MS" panose="030F0702030302020204" pitchFamily="66" charset="0"/>
              </a:rPr>
              <a:t>gluteal</a:t>
            </a:r>
            <a:r>
              <a:rPr lang="tr-TR" altLang="tr-TR" dirty="0">
                <a:latin typeface="Comic Sans MS" panose="030F0702030302020204" pitchFamily="66" charset="0"/>
              </a:rPr>
              <a:t> bölgeye enjeksiyon yapılır.</a:t>
            </a:r>
            <a:r>
              <a:rPr lang="tr-TR" altLang="tr-TR" dirty="0"/>
              <a:t> </a:t>
            </a:r>
          </a:p>
        </p:txBody>
      </p:sp>
      <p:pic>
        <p:nvPicPr>
          <p:cNvPr id="10" name="Resim 9" descr="INTRAMUSKULER ENJEKSİYON UYGULAMASI: IM ENJEKSİYON UYGULAMA BÖLGELER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04" y="1939159"/>
            <a:ext cx="3981329" cy="2766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2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>
                <a:solidFill>
                  <a:srgbClr val="CC3300"/>
                </a:solidFill>
                <a:latin typeface="Comic Sans MS" panose="030F0702030302020204" pitchFamily="66" charset="0"/>
              </a:rPr>
              <a:t>Uygulama</a:t>
            </a:r>
            <a:endParaRPr lang="tr-TR" altLang="tr-TR" smtClean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>
                <a:latin typeface="Comic Sans MS" panose="030F0702030302020204" pitchFamily="66" charset="0"/>
              </a:rPr>
              <a:t>Hasta yatağın kenarına yüzüstü yatırılır.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>
                <a:latin typeface="Comic Sans MS" panose="030F0702030302020204" pitchFamily="66" charset="0"/>
              </a:rPr>
              <a:t>Kollar yanda ayak baş parmakları içe dönük pozisyonda olmalıdır.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>
                <a:latin typeface="Comic Sans MS" panose="030F0702030302020204" pitchFamily="66" charset="0"/>
              </a:rPr>
              <a:t>Bu pozisyon hasta için uygun değilse yan yatabilir.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>
                <a:latin typeface="Comic Sans MS" panose="030F0702030302020204" pitchFamily="66" charset="0"/>
              </a:rPr>
              <a:t>Uygulanacak bölgedeki giysiler çıkarılır.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>
                <a:latin typeface="Comic Sans MS" panose="030F0702030302020204" pitchFamily="66" charset="0"/>
              </a:rPr>
              <a:t>Sağ elde tutulan alkollü pamuk enjeksiyon yapılacak noktadan başlayarak dairesel bir hareketle çevreye doğru enjeksiyon bölgesinden en az 5 cm uzağa kadar temizlenir.</a:t>
            </a:r>
            <a:r>
              <a:rPr lang="tr-TR" altLang="tr-T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4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8880" y="1600201"/>
            <a:ext cx="538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Sol elin baş ve orta parmakları ile deri gergin olarak tutulur ve bastırılır. </a:t>
            </a:r>
          </a:p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Enjektör sağ elde kalem tutar gibi cilde dik açı yapacak şekilde tutulur.</a:t>
            </a:r>
          </a:p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İğne dokuya batırılır.</a:t>
            </a:r>
            <a:r>
              <a:rPr lang="tr-TR" altLang="tr-TR" dirty="0"/>
              <a:t> </a:t>
            </a:r>
          </a:p>
        </p:txBody>
      </p:sp>
      <p:pic>
        <p:nvPicPr>
          <p:cNvPr id="19459" name="Picture 7" descr="s1 3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t="7382" b="14764"/>
          <a:stretch>
            <a:fillRect/>
          </a:stretch>
        </p:blipFill>
        <p:spPr>
          <a:xfrm>
            <a:off x="5668079" y="1557338"/>
            <a:ext cx="3671887" cy="37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>
                <a:solidFill>
                  <a:srgbClr val="CC3300"/>
                </a:solidFill>
                <a:latin typeface="Comic Sans MS" panose="030F0702030302020204" pitchFamily="66" charset="0"/>
              </a:rPr>
              <a:t>Subkutan enjeksiyon</a:t>
            </a:r>
            <a:r>
              <a:rPr lang="tr-TR" altLang="tr-TR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503" y="1600200"/>
            <a:ext cx="4734915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Subkutan</a:t>
            </a:r>
            <a:r>
              <a:rPr lang="tr-TR" altLang="tr-TR" dirty="0">
                <a:latin typeface="Comic Sans MS" panose="030F0702030302020204" pitchFamily="66" charset="0"/>
              </a:rPr>
              <a:t> enjeksiyonda ilaç deri altı yağ tabakası içine enjekte edilir.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</a:rPr>
              <a:t>Amaç</a:t>
            </a:r>
            <a:r>
              <a:rPr lang="tr-TR" altLang="tr-TR" dirty="0">
                <a:latin typeface="Comic Sans MS" panose="030F0702030302020204" pitchFamily="66" charset="0"/>
              </a:rPr>
              <a:t> ilaç emiliminin yavaş olmasını sağlamaktır.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Kullanılan bölgeler karın, kalçanın üst kısmı, dış üst kol ve uyluktur.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Yalnızca küçük dozda, </a:t>
            </a:r>
            <a:r>
              <a:rPr lang="tr-TR" altLang="tr-TR" dirty="0" err="1">
                <a:latin typeface="Comic Sans MS" panose="030F0702030302020204" pitchFamily="66" charset="0"/>
              </a:rPr>
              <a:t>iritan</a:t>
            </a:r>
            <a:r>
              <a:rPr lang="tr-TR" altLang="tr-TR" dirty="0">
                <a:latin typeface="Comic Sans MS" panose="030F0702030302020204" pitchFamily="66" charset="0"/>
              </a:rPr>
              <a:t> olmayan, sulu ve çözünür ilaçlar için uygundur. Bu ilaçlar yağ ve bağ dokusundan iyi emilirler.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Sürekli enjeksiyon gerektiren durumlarda ise enjeksiyon yerleri değiştirilerek emilmemiş ilaç depolanmasına engel olabiliriz.</a:t>
            </a:r>
            <a:r>
              <a:rPr lang="tr-TR" altLang="tr-TR" dirty="0"/>
              <a:t>  </a:t>
            </a:r>
          </a:p>
        </p:txBody>
      </p:sp>
      <p:pic>
        <p:nvPicPr>
          <p:cNvPr id="8196" name="Picture 4" descr="SUBKUTAN (DERİ ALTI) ENJEKSİYON – Umut Polikliniği Afyonkarahi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567" y="5286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ubkutan (SC / deri altı) yolla ilaç uygulama tekniğ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"/>
          <a:stretch/>
        </p:blipFill>
        <p:spPr bwMode="auto">
          <a:xfrm>
            <a:off x="8917642" y="3799489"/>
            <a:ext cx="3204889" cy="19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Deri Altı Kas İçi ve Damar İçi Enjeksiyon Arasındaki Fark | Benzer Terimler  Arasındaki Farkı Karşılaştırı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2632" r="3035" b="30837"/>
          <a:stretch/>
        </p:blipFill>
        <p:spPr bwMode="auto">
          <a:xfrm>
            <a:off x="5276544" y="1930400"/>
            <a:ext cx="3123494" cy="35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8076" y="836613"/>
            <a:ext cx="3960813" cy="863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Uygulama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15002" y="2060576"/>
            <a:ext cx="8229600" cy="43926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İlaç </a:t>
            </a:r>
            <a:r>
              <a:rPr lang="tr-TR" altLang="tr-TR" sz="2400" dirty="0" err="1">
                <a:latin typeface="Comic Sans MS" panose="030F0702030302020204" pitchFamily="66" charset="0"/>
              </a:rPr>
              <a:t>flakondan</a:t>
            </a:r>
            <a:r>
              <a:rPr lang="tr-TR" altLang="tr-TR" sz="2400" dirty="0">
                <a:latin typeface="Comic Sans MS" panose="030F0702030302020204" pitchFamily="66" charset="0"/>
              </a:rPr>
              <a:t> çekilecekse şişenin üzerindeki metal kapak çıkarılır, iğnenin batırılacağı lastik kapak steril </a:t>
            </a:r>
            <a:r>
              <a:rPr lang="tr-TR" altLang="tr-TR" sz="2400" dirty="0" err="1">
                <a:latin typeface="Comic Sans MS" panose="030F0702030302020204" pitchFamily="66" charset="0"/>
              </a:rPr>
              <a:t>solusyonla</a:t>
            </a:r>
            <a:r>
              <a:rPr lang="tr-TR" altLang="tr-TR" sz="2400" dirty="0">
                <a:latin typeface="Comic Sans MS" panose="030F0702030302020204" pitchFamily="66" charset="0"/>
              </a:rPr>
              <a:t> silinir.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İğne batırılmadan önce çekilecek miktar kadar enjektör boş çekilir. Şişenin içine hava verilir, bu negatif basınç şişedeki </a:t>
            </a:r>
            <a:r>
              <a:rPr lang="tr-TR" altLang="tr-TR" sz="2400" dirty="0" err="1">
                <a:latin typeface="Comic Sans MS" panose="030F0702030302020204" pitchFamily="66" charset="0"/>
              </a:rPr>
              <a:t>solusyonun</a:t>
            </a:r>
            <a:r>
              <a:rPr lang="tr-TR" altLang="tr-TR" sz="2400" dirty="0">
                <a:latin typeface="Comic Sans MS" panose="030F0702030302020204" pitchFamily="66" charset="0"/>
              </a:rPr>
              <a:t> enjektöre kolay dolmasını sağlar.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Enjeksiyon yapılacak yerin sabitleştirilmesi için deri gerilir ya da deri baş ve işaret parmaklar arasına sıkıştırılır.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Bu sıkıştırma işlemi kas ile yağ tabakası ayrılır.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Enjeksiyon yağ tabakası içine yapılır.</a:t>
            </a:r>
            <a:r>
              <a:rPr lang="tr-TR" altLang="tr-TR" sz="2400" dirty="0"/>
              <a:t> </a:t>
            </a:r>
          </a:p>
        </p:txBody>
      </p:sp>
      <p:pic>
        <p:nvPicPr>
          <p:cNvPr id="21508" name="Picture 5" descr="flakon citanes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44" y="333375"/>
            <a:ext cx="13176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4399163" cy="388077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Uzun süreli tedavilerde damar yolunun sürekli açık tutulması gerekmektedir. Bu nedenle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cut-down</a:t>
            </a:r>
            <a:r>
              <a:rPr lang="tr-TR" altLang="tr-TR" dirty="0" smtClean="0">
                <a:latin typeface="Comic Sans MS" panose="030F0702030302020204" pitchFamily="66" charset="0"/>
              </a:rPr>
              <a:t> yapılır: </a:t>
            </a:r>
          </a:p>
          <a:p>
            <a:pPr eaLnBrk="1" hangingPunct="1"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Aseptik koşullarda cerrahi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insizyon</a:t>
            </a:r>
            <a:r>
              <a:rPr lang="tr-TR" altLang="tr-TR" dirty="0" smtClean="0">
                <a:latin typeface="Comic Sans MS" panose="030F0702030302020204" pitchFamily="66" charset="0"/>
              </a:rPr>
              <a:t> yapılır. </a:t>
            </a:r>
          </a:p>
          <a:p>
            <a:pPr eaLnBrk="1" hangingPunct="1"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Radyoopak</a:t>
            </a:r>
            <a:r>
              <a:rPr lang="tr-TR" altLang="tr-TR" dirty="0" smtClean="0">
                <a:latin typeface="Comic Sans MS" panose="030F0702030302020204" pitchFamily="66" charset="0"/>
              </a:rPr>
              <a:t> bir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kateter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vene</a:t>
            </a:r>
            <a:r>
              <a:rPr lang="tr-TR" altLang="tr-TR" dirty="0" smtClean="0">
                <a:latin typeface="Comic Sans MS" panose="030F0702030302020204" pitchFamily="66" charset="0"/>
              </a:rPr>
              <a:t> yerleştirilir.</a:t>
            </a:r>
          </a:p>
          <a:p>
            <a:pPr eaLnBrk="1" hangingPunct="1"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İki dikişle tutturulur ve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intravenöz</a:t>
            </a:r>
            <a:r>
              <a:rPr lang="tr-TR" altLang="tr-TR" dirty="0" smtClean="0">
                <a:latin typeface="Comic Sans MS" panose="030F0702030302020204" pitchFamily="66" charset="0"/>
              </a:rPr>
              <a:t> yol açılır. Bu işleme </a:t>
            </a:r>
            <a:r>
              <a:rPr lang="tr-TR" altLang="tr-TR" b="1" dirty="0" err="1" smtClean="0">
                <a:solidFill>
                  <a:srgbClr val="CC3300"/>
                </a:solidFill>
                <a:latin typeface="Comic Sans MS" panose="030F0702030302020204" pitchFamily="66" charset="0"/>
              </a:rPr>
              <a:t>cut-down</a:t>
            </a:r>
            <a:r>
              <a:rPr lang="tr-TR" altLang="tr-TR" dirty="0" smtClean="0">
                <a:latin typeface="Comic Sans MS" panose="030F0702030302020204" pitchFamily="66" charset="0"/>
              </a:rPr>
              <a:t> denir.</a:t>
            </a:r>
            <a:r>
              <a:rPr lang="tr-TR" altLang="tr-TR" dirty="0" smtClean="0"/>
              <a:t> </a:t>
            </a:r>
          </a:p>
        </p:txBody>
      </p:sp>
      <p:pic>
        <p:nvPicPr>
          <p:cNvPr id="4" name="Resim 3" descr="Peripheral Venous Cutdown—Saphenous Vein at Ankle | Anesthesia Ke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14" y="183515"/>
            <a:ext cx="2438400" cy="649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8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9694" y="1600201"/>
            <a:ext cx="538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Deri gerildiyse iğne 90˚’lik açıyla, parmaklar arasına sıkıştırıldıysa 45˚’lik açıyla batırılır.</a:t>
            </a:r>
          </a:p>
          <a:p>
            <a:pPr eaLnBrk="1" hangingPunct="1">
              <a:defRPr/>
            </a:pPr>
            <a:r>
              <a:rPr lang="tr-TR" altLang="tr-TR" sz="2400" dirty="0" err="1">
                <a:latin typeface="Comic Sans MS" panose="030F0702030302020204" pitchFamily="66" charset="0"/>
              </a:rPr>
              <a:t>Aspirasyonla</a:t>
            </a:r>
            <a:r>
              <a:rPr lang="tr-TR" altLang="tr-TR" sz="2400" dirty="0">
                <a:latin typeface="Comic Sans MS" panose="030F0702030302020204" pitchFamily="66" charset="0"/>
              </a:rPr>
              <a:t> kan gelip gelmediği kontrol edilir.</a:t>
            </a:r>
          </a:p>
          <a:p>
            <a:pPr eaLnBrk="1" hangingPunct="1"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Enjeksiyon yapılır.</a:t>
            </a:r>
          </a:p>
          <a:p>
            <a:pPr eaLnBrk="1" hangingPunct="1"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Pamuk tapon yerleştirilir ve ovma hareketi ile </a:t>
            </a:r>
            <a:r>
              <a:rPr lang="tr-TR" altLang="tr-TR" sz="2400" dirty="0" err="1">
                <a:latin typeface="Comic Sans MS" panose="030F0702030302020204" pitchFamily="66" charset="0"/>
              </a:rPr>
              <a:t>solusyonun</a:t>
            </a:r>
            <a:r>
              <a:rPr lang="tr-TR" altLang="tr-TR" sz="2400" dirty="0">
                <a:latin typeface="Comic Sans MS" panose="030F0702030302020204" pitchFamily="66" charset="0"/>
              </a:rPr>
              <a:t> emilimi artırılır.</a:t>
            </a:r>
            <a:r>
              <a:rPr lang="tr-TR" altLang="tr-TR" sz="2400" dirty="0"/>
              <a:t> </a:t>
            </a:r>
          </a:p>
        </p:txBody>
      </p:sp>
      <p:pic>
        <p:nvPicPr>
          <p:cNvPr id="22531" name="Picture 7" descr="s1 3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7533" r="4688" b="7533"/>
          <a:stretch>
            <a:fillRect/>
          </a:stretch>
        </p:blipFill>
        <p:spPr>
          <a:xfrm>
            <a:off x="5795578" y="1773239"/>
            <a:ext cx="3617913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4124" y="2852738"/>
            <a:ext cx="6192838" cy="9652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smtClean="0">
                <a:solidFill>
                  <a:schemeClr val="tx1"/>
                </a:solidFill>
              </a:rPr>
              <a:t>NABIZ</a:t>
            </a:r>
          </a:p>
        </p:txBody>
      </p:sp>
      <p:pic>
        <p:nvPicPr>
          <p:cNvPr id="7170" name="Picture 2" descr="Yukka Android Ios İçin Akıllı Saat Nabız Ölçer Fiyat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26" y="15095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001324" y="1268413"/>
            <a:ext cx="8229600" cy="4456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dirty="0"/>
              <a:t>Nabız kalp hızının ve ritminin göstergesidir.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dirty="0"/>
              <a:t>Nabız hızı bir dakikadaki kalp vuruş sayısıdır.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dirty="0"/>
              <a:t>Kalbin her vuruşu ile sol </a:t>
            </a:r>
            <a:r>
              <a:rPr lang="tr-TR" altLang="tr-TR" dirty="0" err="1"/>
              <a:t>ventrikül</a:t>
            </a:r>
            <a:r>
              <a:rPr lang="tr-TR" altLang="tr-TR" dirty="0"/>
              <a:t> kasılarak kanı aorta atar. Sol </a:t>
            </a:r>
            <a:r>
              <a:rPr lang="tr-TR" altLang="tr-TR" dirty="0" err="1"/>
              <a:t>ventrikülden</a:t>
            </a:r>
            <a:r>
              <a:rPr lang="tr-TR" altLang="tr-TR" dirty="0"/>
              <a:t> aort içine 70 cc kadar kan pompalanır.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dirty="0"/>
              <a:t>Kanın bu şekilde atılması sonunda bir dalga oluşur. Bu dalga arterler yoluyla vücudun periferine iletilir. Buna </a:t>
            </a:r>
            <a:r>
              <a:rPr lang="tr-TR" altLang="tr-TR" b="1" dirty="0"/>
              <a:t>nabız</a:t>
            </a:r>
            <a:r>
              <a:rPr lang="tr-TR" altLang="tr-TR" dirty="0"/>
              <a:t> denir. </a:t>
            </a:r>
          </a:p>
        </p:txBody>
      </p:sp>
    </p:spTree>
    <p:extLst>
      <p:ext uri="{BB962C8B-B14F-4D97-AF65-F5344CB8AC3E}">
        <p14:creationId xmlns:p14="http://schemas.microsoft.com/office/powerpoint/2010/main" val="24873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/>
              <a:t>Nabız sayısı ve ritmi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/>
              <a:t>Normal erişkin bir bireyde, istirahat halinde iken nabız sayısı dakikada 60-80 vuruş arasındadır.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/>
              <a:t>Vuruş sayısı erkeklere göre kadınlarda biraz daha fazla, çocuklarda ve bebeklerde daha yüksektir.90-140 vuruş/dakika arasında değişir.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/>
              <a:t>Nabız bir dakikada 100 vuruşun üzerinde olursa buna </a:t>
            </a:r>
            <a:r>
              <a:rPr lang="tr-TR" altLang="tr-TR" b="1"/>
              <a:t>taşikardi</a:t>
            </a:r>
            <a:r>
              <a:rPr lang="tr-TR" altLang="tr-TR"/>
              <a:t>, eğer dakikada 60 vuruşun altında olursa </a:t>
            </a:r>
            <a:r>
              <a:rPr lang="tr-TR" altLang="tr-TR" b="1"/>
              <a:t>bradikardi</a:t>
            </a:r>
            <a:r>
              <a:rPr lang="tr-TR" altLang="tr-TR"/>
              <a:t> olarak isimlendirilir. </a:t>
            </a:r>
          </a:p>
        </p:txBody>
      </p:sp>
    </p:spTree>
    <p:extLst>
      <p:ext uri="{BB962C8B-B14F-4D97-AF65-F5344CB8AC3E}">
        <p14:creationId xmlns:p14="http://schemas.microsoft.com/office/powerpoint/2010/main" val="15401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458788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Nabız alma yöntemleri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93830" y="1557338"/>
            <a:ext cx="8229600" cy="5300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Radial</a:t>
            </a:r>
            <a:r>
              <a:rPr lang="tr-TR" altLang="tr-TR" sz="2400" dirty="0"/>
              <a:t> nabız alma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Apikal</a:t>
            </a:r>
            <a:r>
              <a:rPr lang="tr-TR" altLang="tr-TR" sz="2400" dirty="0"/>
              <a:t> nabız alma 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Apikal-radial</a:t>
            </a:r>
            <a:r>
              <a:rPr lang="tr-TR" altLang="tr-TR" sz="2400" dirty="0"/>
              <a:t> nabız alma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Nabız hem </a:t>
            </a:r>
            <a:r>
              <a:rPr lang="tr-TR" altLang="tr-TR" sz="2400" dirty="0" err="1"/>
              <a:t>palpasyonla</a:t>
            </a:r>
            <a:r>
              <a:rPr lang="tr-TR" altLang="tr-TR" sz="2400" dirty="0"/>
              <a:t> hem de </a:t>
            </a:r>
            <a:r>
              <a:rPr lang="tr-TR" altLang="tr-TR" sz="2400" dirty="0" err="1"/>
              <a:t>oskültasyonla</a:t>
            </a:r>
            <a:r>
              <a:rPr lang="tr-TR" altLang="tr-TR" sz="2400" dirty="0"/>
              <a:t> alınabilir.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En çok kullanılan </a:t>
            </a:r>
            <a:r>
              <a:rPr lang="tr-TR" altLang="tr-TR" sz="2400" dirty="0" err="1">
                <a:solidFill>
                  <a:srgbClr val="FF0000"/>
                </a:solidFill>
              </a:rPr>
              <a:t>palpasyon</a:t>
            </a:r>
            <a:r>
              <a:rPr lang="tr-TR" altLang="tr-TR" sz="2400" dirty="0">
                <a:solidFill>
                  <a:srgbClr val="FF0000"/>
                </a:solidFill>
              </a:rPr>
              <a:t> bölgeleri</a:t>
            </a:r>
            <a:r>
              <a:rPr lang="tr-TR" altLang="tr-TR" sz="2400" dirty="0"/>
              <a:t>;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temporal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brakial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radial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popliteal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femoral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dorsalis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pedis</a:t>
            </a:r>
            <a:r>
              <a:rPr lang="tr-TR" altLang="tr-TR" sz="2400" dirty="0"/>
              <a:t> ve </a:t>
            </a:r>
            <a:r>
              <a:rPr lang="tr-TR" altLang="tr-TR" sz="2400" dirty="0" err="1"/>
              <a:t>posterior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tibialardır</a:t>
            </a:r>
            <a:r>
              <a:rPr lang="tr-TR" altLang="tr-TR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Oskültasyon</a:t>
            </a:r>
            <a:r>
              <a:rPr lang="tr-TR" altLang="tr-TR" sz="2400" dirty="0"/>
              <a:t> ile nabız kalbin </a:t>
            </a:r>
            <a:r>
              <a:rPr lang="tr-TR" altLang="tr-TR" sz="2400" dirty="0" err="1"/>
              <a:t>apeksinden</a:t>
            </a:r>
            <a:r>
              <a:rPr lang="tr-TR" altLang="tr-TR" sz="2400" dirty="0"/>
              <a:t> alınır. Buna </a:t>
            </a:r>
            <a:r>
              <a:rPr lang="tr-TR" altLang="tr-TR" sz="2400" b="1" dirty="0" err="1"/>
              <a:t>apikal</a:t>
            </a:r>
            <a:r>
              <a:rPr lang="tr-TR" altLang="tr-TR" sz="2400" b="1" dirty="0"/>
              <a:t> nabız</a:t>
            </a:r>
            <a:r>
              <a:rPr lang="tr-TR" altLang="tr-TR" sz="2400" dirty="0"/>
              <a:t> denir. </a:t>
            </a:r>
            <a:r>
              <a:rPr lang="tr-TR" altLang="tr-TR" sz="2400" dirty="0" err="1"/>
              <a:t>Apikal</a:t>
            </a:r>
            <a:r>
              <a:rPr lang="tr-TR" altLang="tr-TR" sz="2400" dirty="0"/>
              <a:t> nabız bebeklerde ve çocuklarda kullanılır. Erişkinlerde en çok </a:t>
            </a:r>
            <a:r>
              <a:rPr lang="tr-TR" altLang="tr-TR" sz="2400" dirty="0" err="1"/>
              <a:t>radial</a:t>
            </a:r>
            <a:r>
              <a:rPr lang="tr-TR" altLang="tr-TR" sz="2400" dirty="0"/>
              <a:t> nabız tercih edilir.</a:t>
            </a:r>
          </a:p>
        </p:txBody>
      </p:sp>
    </p:spTree>
    <p:extLst>
      <p:ext uri="{BB962C8B-B14F-4D97-AF65-F5344CB8AC3E}">
        <p14:creationId xmlns:p14="http://schemas.microsoft.com/office/powerpoint/2010/main" val="24306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beklerde nabız normali kaç olmalı? Yaşa göre nabız değeri - Sağlık  Haberl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00" y="614855"/>
            <a:ext cx="3127878" cy="19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zem Er: HASTANIN GENEL DURUM DEĞİŞİKLİKLERİ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6"/>
          <a:stretch/>
        </p:blipFill>
        <p:spPr bwMode="auto">
          <a:xfrm>
            <a:off x="6575131" y="3226207"/>
            <a:ext cx="2140463" cy="20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YAŞAM BULGULARI 2 Nabız Sayma-Kan Basıncı Ölçme (Tansiyon Ölçme) - ppt indi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55541" r="12720" b="8712"/>
          <a:stretch/>
        </p:blipFill>
        <p:spPr bwMode="auto">
          <a:xfrm>
            <a:off x="197068" y="2861442"/>
            <a:ext cx="5849007" cy="21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/>
              <a:t>Radial nabız alma</a:t>
            </a:r>
            <a:r>
              <a:rPr lang="tr-TR" altLang="tr-TR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42546" y="1600201"/>
            <a:ext cx="8229600" cy="2207171"/>
          </a:xfrm>
        </p:spPr>
        <p:txBody>
          <a:bodyPr/>
          <a:lstStyle/>
          <a:p>
            <a:pPr eaLnBrk="1" hangingPunct="1"/>
            <a:r>
              <a:rPr lang="tr-TR" altLang="tr-TR" dirty="0"/>
              <a:t>Hastanın yarım saat içinde herhangi bir aktivitede bulunmadığından emin olduktan sonra, hasta rahat bir pozisyona getirilir.</a:t>
            </a:r>
          </a:p>
          <a:p>
            <a:pPr eaLnBrk="1" hangingPunct="1"/>
            <a:r>
              <a:rPr lang="tr-TR" altLang="tr-TR" dirty="0"/>
              <a:t>Üç parmağın(</a:t>
            </a:r>
            <a:r>
              <a:rPr lang="tr-TR" altLang="tr-TR" dirty="0" err="1"/>
              <a:t>işaret,orta,yüzük</a:t>
            </a:r>
            <a:r>
              <a:rPr lang="tr-TR" altLang="tr-TR" dirty="0"/>
              <a:t> parmaklar) hastanın </a:t>
            </a:r>
            <a:r>
              <a:rPr lang="tr-TR" altLang="tr-TR" dirty="0" err="1"/>
              <a:t>radial</a:t>
            </a:r>
            <a:r>
              <a:rPr lang="tr-TR" altLang="tr-TR" dirty="0"/>
              <a:t> arterine yerleştirilir. </a:t>
            </a:r>
          </a:p>
          <a:p>
            <a:pPr eaLnBrk="1" hangingPunct="1"/>
            <a:r>
              <a:rPr lang="tr-TR" altLang="tr-TR" dirty="0"/>
              <a:t>Ritim düzenli ise 30 </a:t>
            </a:r>
            <a:r>
              <a:rPr lang="tr-TR" altLang="tr-TR" dirty="0" err="1"/>
              <a:t>sn</a:t>
            </a:r>
            <a:r>
              <a:rPr lang="tr-TR" altLang="tr-TR" dirty="0"/>
              <a:t> vuruş sayılır ve 2 ile çarpılır. </a:t>
            </a:r>
          </a:p>
          <a:p>
            <a:pPr eaLnBrk="1" hangingPunct="1"/>
            <a:r>
              <a:rPr lang="tr-TR" altLang="tr-TR" dirty="0"/>
              <a:t>Ritimler düzensizse 60 </a:t>
            </a:r>
            <a:r>
              <a:rPr lang="tr-TR" altLang="tr-TR" dirty="0" err="1"/>
              <a:t>sn</a:t>
            </a:r>
            <a:r>
              <a:rPr lang="tr-TR" altLang="tr-TR" dirty="0"/>
              <a:t> boyunca saymak gerekir.</a:t>
            </a:r>
          </a:p>
        </p:txBody>
      </p:sp>
      <p:sp>
        <p:nvSpPr>
          <p:cNvPr id="2" name="AutoShape 2" descr="Nabız Nedir? Nasıl Ölçülü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Nabız Nedir? Nasıl Ölçülür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3874048"/>
            <a:ext cx="2943225" cy="1847850"/>
          </a:xfrm>
          <a:prstGeom prst="rect">
            <a:avLst/>
          </a:prstGeom>
        </p:spPr>
      </p:pic>
      <p:pic>
        <p:nvPicPr>
          <p:cNvPr id="7" name="Picture 6" descr="Nabız Çeşitleri Nelerdir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6" y="395634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/>
              <a:t>Apikal nabız alma</a:t>
            </a:r>
            <a:r>
              <a:rPr lang="tr-TR" altLang="tr-TR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79621" y="1600201"/>
            <a:ext cx="8229600" cy="4456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Hasta rahat bir pozisyona getirilir.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Kalbin </a:t>
            </a:r>
            <a:r>
              <a:rPr lang="tr-TR" altLang="tr-TR" sz="2400" dirty="0" err="1"/>
              <a:t>apeksi</a:t>
            </a:r>
            <a:r>
              <a:rPr lang="tr-TR" altLang="tr-TR" sz="2400" dirty="0"/>
              <a:t> üzerinden </a:t>
            </a:r>
            <a:r>
              <a:rPr lang="tr-TR" altLang="tr-TR" sz="2400" dirty="0" err="1"/>
              <a:t>oskültasyon</a:t>
            </a:r>
            <a:r>
              <a:rPr lang="tr-TR" altLang="tr-TR" sz="2400" dirty="0"/>
              <a:t> yöntemi ile </a:t>
            </a:r>
            <a:r>
              <a:rPr lang="tr-TR" altLang="tr-TR" sz="2400" dirty="0" err="1"/>
              <a:t>steteskopla</a:t>
            </a:r>
            <a:r>
              <a:rPr lang="tr-TR" altLang="tr-TR" sz="2400" dirty="0"/>
              <a:t> dinlenir.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Her kalp atımında iki ses duyulur.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Birincisi </a:t>
            </a:r>
            <a:r>
              <a:rPr lang="tr-TR" altLang="tr-TR" sz="2400" dirty="0" err="1"/>
              <a:t>atrio-ventriküler</a:t>
            </a:r>
            <a:r>
              <a:rPr lang="tr-TR" altLang="tr-TR" sz="2400" dirty="0"/>
              <a:t>(mitral) kapağın kapanması ile oluşur. Bu </a:t>
            </a:r>
            <a:r>
              <a:rPr lang="tr-TR" altLang="tr-TR" sz="2400" b="1" dirty="0"/>
              <a:t>sistol</a:t>
            </a:r>
            <a:r>
              <a:rPr lang="tr-TR" altLang="tr-TR" sz="2400" dirty="0"/>
              <a:t> periyodunun başladığını gösterir.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İkinci ses ise </a:t>
            </a:r>
            <a:r>
              <a:rPr lang="tr-TR" altLang="tr-TR" sz="2400" dirty="0" err="1"/>
              <a:t>semiluner</a:t>
            </a:r>
            <a:r>
              <a:rPr lang="tr-TR" altLang="tr-TR" sz="2400" dirty="0"/>
              <a:t> kapakların(</a:t>
            </a:r>
            <a:r>
              <a:rPr lang="tr-TR" altLang="tr-TR" sz="2400" dirty="0" err="1"/>
              <a:t>pumoner</a:t>
            </a:r>
            <a:r>
              <a:rPr lang="tr-TR" altLang="tr-TR" sz="2400" dirty="0"/>
              <a:t> ve aort damarlarının kapakları) kapanması ile oluşur ve </a:t>
            </a:r>
            <a:r>
              <a:rPr lang="tr-TR" altLang="tr-TR" sz="2400" b="1" dirty="0" err="1"/>
              <a:t>diastol</a:t>
            </a:r>
            <a:r>
              <a:rPr lang="tr-TR" altLang="tr-TR" sz="2400" dirty="0"/>
              <a:t> periyodu başlar.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Dikkat edilecek en önemli nokta iki kalp sesinin bir vurum olarak alınmasıdır ve 60 </a:t>
            </a:r>
            <a:r>
              <a:rPr lang="tr-TR" altLang="tr-TR" sz="2400" dirty="0" err="1"/>
              <a:t>sn</a:t>
            </a:r>
            <a:r>
              <a:rPr lang="tr-TR" altLang="tr-TR" sz="2400" dirty="0"/>
              <a:t> sayılmalıdır.</a:t>
            </a:r>
          </a:p>
        </p:txBody>
      </p:sp>
    </p:spTree>
    <p:extLst>
      <p:ext uri="{BB962C8B-B14F-4D97-AF65-F5344CB8AC3E}">
        <p14:creationId xmlns:p14="http://schemas.microsoft.com/office/powerpoint/2010/main" val="36027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292283" y="188913"/>
            <a:ext cx="3754438" cy="4456112"/>
          </a:xfrm>
        </p:spPr>
        <p:txBody>
          <a:bodyPr/>
          <a:lstStyle/>
          <a:p>
            <a:pPr marL="533400" indent="-533400"/>
            <a:r>
              <a:rPr lang="tr-TR" altLang="tr-TR" sz="1400" b="1" dirty="0" err="1"/>
              <a:t>Triküspit</a:t>
            </a:r>
            <a:r>
              <a:rPr lang="tr-TR" altLang="tr-TR" sz="1400" b="1" dirty="0"/>
              <a:t> kapak:</a:t>
            </a:r>
            <a:r>
              <a:rPr lang="tr-TR" altLang="tr-TR" sz="1400" dirty="0"/>
              <a:t> sağ </a:t>
            </a:r>
            <a:r>
              <a:rPr lang="tr-TR" altLang="tr-TR" sz="1400" dirty="0" err="1"/>
              <a:t>atrium</a:t>
            </a:r>
            <a:r>
              <a:rPr lang="tr-TR" altLang="tr-TR" sz="1400" dirty="0"/>
              <a:t>  ve sağ </a:t>
            </a:r>
            <a:r>
              <a:rPr lang="tr-TR" altLang="tr-TR" sz="1400" dirty="0" err="1"/>
              <a:t>ventrikül</a:t>
            </a:r>
            <a:r>
              <a:rPr lang="tr-TR" altLang="tr-TR" sz="1400" dirty="0"/>
              <a:t> arasında bulunur. </a:t>
            </a:r>
          </a:p>
          <a:p>
            <a:pPr marL="533400" indent="-533400"/>
            <a:r>
              <a:rPr lang="tr-TR" altLang="tr-TR" sz="1400" b="1" dirty="0" err="1"/>
              <a:t>Pulmoner</a:t>
            </a:r>
            <a:r>
              <a:rPr lang="tr-TR" altLang="tr-TR" sz="1400" b="1" dirty="0"/>
              <a:t> kapak: </a:t>
            </a:r>
            <a:r>
              <a:rPr lang="tr-TR" altLang="tr-TR" sz="1400" dirty="0"/>
              <a:t>sağ </a:t>
            </a:r>
            <a:r>
              <a:rPr lang="tr-TR" altLang="tr-TR" sz="1400" dirty="0" err="1"/>
              <a:t>ventrikül</a:t>
            </a:r>
            <a:r>
              <a:rPr lang="tr-TR" altLang="tr-TR" sz="1400" dirty="0"/>
              <a:t> ile </a:t>
            </a:r>
            <a:r>
              <a:rPr lang="tr-TR" altLang="tr-TR" sz="1400" dirty="0" err="1"/>
              <a:t>pulmoner</a:t>
            </a:r>
            <a:r>
              <a:rPr lang="tr-TR" altLang="tr-TR" sz="1400" dirty="0"/>
              <a:t> arter (akciğer arteri) arasında bulunur. </a:t>
            </a:r>
          </a:p>
          <a:p>
            <a:pPr marL="533400" indent="-533400"/>
            <a:r>
              <a:rPr lang="tr-TR" altLang="tr-TR" sz="1400" b="1" dirty="0"/>
              <a:t>Mitral kapak: </a:t>
            </a:r>
            <a:r>
              <a:rPr lang="tr-TR" altLang="tr-TR" sz="1400" dirty="0"/>
              <a:t>sol </a:t>
            </a:r>
            <a:r>
              <a:rPr lang="tr-TR" altLang="tr-TR" sz="1400" dirty="0" err="1"/>
              <a:t>ventrikül</a:t>
            </a:r>
            <a:r>
              <a:rPr lang="tr-TR" altLang="tr-TR" sz="1400" dirty="0"/>
              <a:t> ve sol </a:t>
            </a:r>
            <a:r>
              <a:rPr lang="tr-TR" altLang="tr-TR" sz="1400" dirty="0" err="1"/>
              <a:t>atrium</a:t>
            </a:r>
            <a:r>
              <a:rPr lang="tr-TR" altLang="tr-TR" sz="1400" dirty="0"/>
              <a:t> arasında bulunur. </a:t>
            </a:r>
          </a:p>
          <a:p>
            <a:pPr marL="533400" indent="-533400"/>
            <a:r>
              <a:rPr lang="tr-TR" altLang="tr-TR" sz="1400" b="1" dirty="0"/>
              <a:t>Aort kapağı:</a:t>
            </a:r>
            <a:r>
              <a:rPr lang="tr-TR" altLang="tr-TR" sz="1400" dirty="0"/>
              <a:t> sol </a:t>
            </a:r>
            <a:r>
              <a:rPr lang="tr-TR" altLang="tr-TR" sz="1400" dirty="0" err="1"/>
              <a:t>ventrikül</a:t>
            </a:r>
            <a:r>
              <a:rPr lang="tr-TR" altLang="tr-TR" sz="1400" dirty="0"/>
              <a:t> ile aort arasında bulunur. </a:t>
            </a:r>
          </a:p>
          <a:p>
            <a:pPr marL="533400" indent="-533400"/>
            <a:endParaRPr lang="tr-TR" altLang="tr-TR" sz="1800" dirty="0"/>
          </a:p>
        </p:txBody>
      </p:sp>
      <p:pic>
        <p:nvPicPr>
          <p:cNvPr id="10244" name="Picture 5" descr="kapak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3" y="188913"/>
            <a:ext cx="3946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3628">
            <a:off x="4192092" y="2328864"/>
            <a:ext cx="41338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beklerde Nabız Sayısı Kaç Olmalı? - Yenidoğan Bebeklerin Nabız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8" name="Picture 4" descr="Bebeklerin Kalbi Neden Hızlı Atar ? » Bilgius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31" y="959123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pikal Nabızın Değerlendirilmesi - Vücudun fizyolojik durumunu yansıtan  yaşamsal bulgular bireyin değerlendirilmesi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31008" b="13654"/>
          <a:stretch/>
        </p:blipFill>
        <p:spPr bwMode="auto">
          <a:xfrm>
            <a:off x="1836682" y="3354826"/>
            <a:ext cx="3962947" cy="31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 descr="YAŞAM BULGULARI 2 Nabız Sayma-Kan Basıncı Ölçme (Tansiyon Ölçme) - ppt indi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t="26455" r="14848" b="12919"/>
          <a:stretch/>
        </p:blipFill>
        <p:spPr bwMode="auto">
          <a:xfrm>
            <a:off x="460375" y="345691"/>
            <a:ext cx="3914775" cy="261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98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31950" y="1557338"/>
            <a:ext cx="3641616" cy="638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İğne seçimi;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                     </a:t>
            </a: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</a:rPr>
              <a:t>-</a:t>
            </a:r>
            <a:r>
              <a:rPr lang="tr-TR" altLang="tr-TR" dirty="0">
                <a:latin typeface="Comic Sans MS" panose="030F0702030302020204" pitchFamily="66" charset="0"/>
              </a:rPr>
              <a:t>Hastanın yaşına,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                     </a:t>
            </a: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</a:rPr>
              <a:t>-</a:t>
            </a:r>
            <a:r>
              <a:rPr lang="tr-TR" altLang="tr-TR" dirty="0">
                <a:latin typeface="Comic Sans MS" panose="030F0702030302020204" pitchFamily="66" charset="0"/>
              </a:rPr>
              <a:t>Kullanılacak bölgeye,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                     </a:t>
            </a: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</a:rPr>
              <a:t>-</a:t>
            </a:r>
            <a:r>
              <a:rPr lang="tr-TR" altLang="tr-TR" dirty="0" err="1">
                <a:latin typeface="Comic Sans MS" panose="030F0702030302020204" pitchFamily="66" charset="0"/>
              </a:rPr>
              <a:t>Venin</a:t>
            </a:r>
            <a:r>
              <a:rPr lang="tr-TR" altLang="tr-TR" dirty="0">
                <a:latin typeface="Comic Sans MS" panose="030F0702030302020204" pitchFamily="66" charset="0"/>
              </a:rPr>
              <a:t> durumuna bağlıdır.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İğneler çelik yada esnek plastikten yapılmıştır.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Normal çelik iğneler kısa sürede </a:t>
            </a:r>
            <a:r>
              <a:rPr lang="tr-TR" altLang="tr-TR" dirty="0" err="1">
                <a:latin typeface="Comic Sans MS" panose="030F0702030302020204" pitchFamily="66" charset="0"/>
              </a:rPr>
              <a:t>infüzyonlarda</a:t>
            </a:r>
            <a:r>
              <a:rPr lang="tr-TR" altLang="tr-TR" dirty="0">
                <a:latin typeface="Comic Sans MS" panose="030F0702030302020204" pitchFamily="66" charset="0"/>
              </a:rPr>
              <a:t> tercih edilir.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altLang="tr-TR" dirty="0"/>
          </a:p>
        </p:txBody>
      </p:sp>
      <p:pic>
        <p:nvPicPr>
          <p:cNvPr id="2050" name="Picture 2" descr="Kan Alma İğne Ucu 21G Yeşil 100 Lük Fiyatı | Medikal Gr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68" y="260130"/>
            <a:ext cx="14446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oductimages.hepsiburada.net/s/48/500/10963357335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4" y="260130"/>
            <a:ext cx="2098128" cy="209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KNOF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59" y="1947041"/>
            <a:ext cx="2554249" cy="12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/>
              <a:t>Apikal-radial nabız alma</a:t>
            </a:r>
            <a:r>
              <a:rPr lang="tr-TR" altLang="tr-TR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80152" y="1709738"/>
            <a:ext cx="8229600" cy="4456112"/>
          </a:xfrm>
        </p:spPr>
        <p:txBody>
          <a:bodyPr/>
          <a:lstStyle/>
          <a:p>
            <a:pPr eaLnBrk="1" hangingPunct="1"/>
            <a:r>
              <a:rPr lang="tr-TR" altLang="tr-TR" dirty="0"/>
              <a:t>Tek veya iki kişi tarafından uygulanabilir. </a:t>
            </a:r>
          </a:p>
          <a:p>
            <a:pPr eaLnBrk="1" hangingPunct="1"/>
            <a:r>
              <a:rPr lang="tr-TR" altLang="tr-TR" dirty="0"/>
              <a:t>En önemli nokta sayıma aynı anda başlanmasıdır. </a:t>
            </a:r>
          </a:p>
          <a:p>
            <a:pPr eaLnBrk="1" hangingPunct="1"/>
            <a:r>
              <a:rPr lang="tr-TR" altLang="tr-TR" dirty="0"/>
              <a:t>Değerlerin aynı çıkması gerekir. </a:t>
            </a:r>
          </a:p>
          <a:p>
            <a:pPr eaLnBrk="1" hangingPunct="1"/>
            <a:r>
              <a:rPr lang="tr-TR" altLang="tr-TR" dirty="0" err="1"/>
              <a:t>Apikal</a:t>
            </a:r>
            <a:r>
              <a:rPr lang="tr-TR" altLang="tr-TR" dirty="0"/>
              <a:t> nabız, </a:t>
            </a:r>
            <a:r>
              <a:rPr lang="tr-TR" altLang="tr-TR" dirty="0" err="1"/>
              <a:t>radial</a:t>
            </a:r>
            <a:r>
              <a:rPr lang="tr-TR" altLang="tr-TR" dirty="0"/>
              <a:t> nabızdan fazla olduğunda kalpten </a:t>
            </a:r>
            <a:r>
              <a:rPr lang="tr-TR" altLang="tr-TR" dirty="0" err="1"/>
              <a:t>perifere</a:t>
            </a:r>
            <a:r>
              <a:rPr lang="tr-TR" altLang="tr-TR" dirty="0"/>
              <a:t> pompalanan kan az olduğu için </a:t>
            </a:r>
            <a:r>
              <a:rPr lang="tr-TR" altLang="tr-TR" dirty="0" err="1"/>
              <a:t>periferik</a:t>
            </a:r>
            <a:r>
              <a:rPr lang="tr-TR" altLang="tr-TR" dirty="0"/>
              <a:t> bölgelerde nabız hissedilemez.</a:t>
            </a:r>
          </a:p>
        </p:txBody>
      </p:sp>
    </p:spTree>
    <p:extLst>
      <p:ext uri="{BB962C8B-B14F-4D97-AF65-F5344CB8AC3E}">
        <p14:creationId xmlns:p14="http://schemas.microsoft.com/office/powerpoint/2010/main" val="25024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/>
              <a:t>KAN BASINCI(TANSİYON)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87543" y="1852613"/>
            <a:ext cx="8229600" cy="4456112"/>
          </a:xfrm>
        </p:spPr>
        <p:txBody>
          <a:bodyPr/>
          <a:lstStyle/>
          <a:p>
            <a:pPr eaLnBrk="1" hangingPunct="1"/>
            <a:r>
              <a:rPr lang="tr-TR" altLang="tr-TR" dirty="0"/>
              <a:t>Kalbin sistolü sırasında sol </a:t>
            </a:r>
            <a:r>
              <a:rPr lang="tr-TR" altLang="tr-TR" dirty="0" err="1"/>
              <a:t>ventrikülün</a:t>
            </a:r>
            <a:r>
              <a:rPr lang="tr-TR" altLang="tr-TR" dirty="0"/>
              <a:t> aorta attığı kanın aort duvarında yaptığı basınca karşılık, damar duvarının verdiği direncin </a:t>
            </a:r>
            <a:r>
              <a:rPr lang="tr-TR" altLang="tr-TR" dirty="0" err="1"/>
              <a:t>mmHg</a:t>
            </a:r>
            <a:r>
              <a:rPr lang="tr-TR" altLang="tr-TR" dirty="0"/>
              <a:t> cinsinden değerine denir.</a:t>
            </a:r>
          </a:p>
          <a:p>
            <a:pPr eaLnBrk="1" hangingPunct="1">
              <a:buFontTx/>
              <a:buNone/>
            </a:pPr>
            <a:endParaRPr lang="tr-TR" altLang="tr-TR" dirty="0"/>
          </a:p>
          <a:p>
            <a:pPr eaLnBrk="1" hangingPunct="1"/>
            <a:r>
              <a:rPr lang="tr-TR" altLang="tr-TR" dirty="0"/>
              <a:t>Normal bir yetişkinde kan basıncı </a:t>
            </a:r>
            <a:r>
              <a:rPr lang="tr-TR" altLang="tr-TR" dirty="0" err="1"/>
              <a:t>sistolik</a:t>
            </a:r>
            <a:r>
              <a:rPr lang="tr-TR" altLang="tr-TR" dirty="0"/>
              <a:t> olarak 100-140 </a:t>
            </a:r>
            <a:r>
              <a:rPr lang="tr-TR" altLang="tr-TR" dirty="0" err="1"/>
              <a:t>mmHg</a:t>
            </a:r>
            <a:r>
              <a:rPr lang="tr-TR" altLang="tr-TR" dirty="0"/>
              <a:t> ile </a:t>
            </a:r>
            <a:r>
              <a:rPr lang="tr-TR" altLang="tr-TR" dirty="0" err="1"/>
              <a:t>diyastolik</a:t>
            </a:r>
            <a:r>
              <a:rPr lang="tr-TR" altLang="tr-TR" dirty="0"/>
              <a:t> olarak 60-90 </a:t>
            </a:r>
            <a:r>
              <a:rPr lang="tr-TR" altLang="tr-TR" dirty="0" err="1"/>
              <a:t>mmHg</a:t>
            </a:r>
            <a:r>
              <a:rPr lang="tr-TR" altLang="tr-TR" dirty="0"/>
              <a:t> arasındadır.</a:t>
            </a:r>
          </a:p>
        </p:txBody>
      </p:sp>
    </p:spTree>
    <p:extLst>
      <p:ext uri="{BB962C8B-B14F-4D97-AF65-F5344CB8AC3E}">
        <p14:creationId xmlns:p14="http://schemas.microsoft.com/office/powerpoint/2010/main" val="12996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914" y="471380"/>
            <a:ext cx="8243887" cy="1314451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 smtClean="0"/>
              <a:t>Tansiyon ölçme işlemi</a:t>
            </a:r>
            <a:endParaRPr lang="tr-TR" altLang="tr-T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80087" y="1840299"/>
            <a:ext cx="8229600" cy="5876925"/>
          </a:xfrm>
        </p:spPr>
        <p:txBody>
          <a:bodyPr/>
          <a:lstStyle/>
          <a:p>
            <a:pPr eaLnBrk="1" hangingPunct="1"/>
            <a:r>
              <a:rPr lang="tr-TR" altLang="tr-TR" dirty="0"/>
              <a:t>Hasta kolu kalp düzeyinde olacak şekilde oturur ya da yatar pozisyonda rahat.</a:t>
            </a:r>
          </a:p>
          <a:p>
            <a:pPr eaLnBrk="1" hangingPunct="1"/>
            <a:r>
              <a:rPr lang="tr-TR" altLang="tr-TR" dirty="0"/>
              <a:t>Hastanın kolunun üst kısmı açılır. Tamamen havası boşaltılmış manşon kolun üst bölgesine orta kısmı </a:t>
            </a:r>
            <a:r>
              <a:rPr lang="tr-TR" altLang="tr-TR" dirty="0" err="1"/>
              <a:t>brakial</a:t>
            </a:r>
            <a:r>
              <a:rPr lang="tr-TR" altLang="tr-TR" dirty="0"/>
              <a:t> arterin üzerine gelecek şekilde </a:t>
            </a:r>
            <a:r>
              <a:rPr lang="tr-TR" altLang="tr-TR" dirty="0" err="1"/>
              <a:t>antekübital</a:t>
            </a:r>
            <a:r>
              <a:rPr lang="tr-TR" altLang="tr-TR" dirty="0"/>
              <a:t> boşluktan 2.5 cm yukarıdan sarılır.</a:t>
            </a:r>
          </a:p>
          <a:p>
            <a:pPr eaLnBrk="1" hangingPunct="1"/>
            <a:r>
              <a:rPr lang="tr-TR" altLang="tr-TR" dirty="0" err="1"/>
              <a:t>Sifigmanometrenin</a:t>
            </a:r>
            <a:r>
              <a:rPr lang="tr-TR" altLang="tr-TR" dirty="0"/>
              <a:t> göstergesi 0’da olmalıdır. </a:t>
            </a:r>
          </a:p>
          <a:p>
            <a:pPr eaLnBrk="1" hangingPunct="1"/>
            <a:r>
              <a:rPr lang="tr-TR" altLang="tr-TR" dirty="0" err="1"/>
              <a:t>Brakial</a:t>
            </a:r>
            <a:r>
              <a:rPr lang="tr-TR" altLang="tr-TR" dirty="0"/>
              <a:t> arter </a:t>
            </a:r>
            <a:r>
              <a:rPr lang="tr-TR" altLang="tr-TR" dirty="0" err="1"/>
              <a:t>palpe</a:t>
            </a:r>
            <a:r>
              <a:rPr lang="tr-TR" altLang="tr-TR" dirty="0"/>
              <a:t> edilerek </a:t>
            </a:r>
            <a:r>
              <a:rPr lang="tr-TR" altLang="tr-TR" dirty="0" err="1"/>
              <a:t>steteskopun</a:t>
            </a:r>
            <a:r>
              <a:rPr lang="tr-TR" altLang="tr-TR" dirty="0"/>
              <a:t> ucu </a:t>
            </a:r>
            <a:r>
              <a:rPr lang="tr-TR" altLang="tr-TR" dirty="0" err="1"/>
              <a:t>antekübital</a:t>
            </a:r>
            <a:r>
              <a:rPr lang="tr-TR" altLang="tr-TR" dirty="0"/>
              <a:t> fossa üzerine yerleştirilir. </a:t>
            </a:r>
          </a:p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8178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/>
              <a:t>Steteskopun kulaklığı takılır, manometre pompasının vidası sıkıştırılır. Nabzın duyulmayacağı düzeyin 30 mmHg üzerine kadar manşon şişirilir.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/>
              <a:t>İlk ses duyuluncaya kadar vida saniyede 2 mmHg olacak şekilde gevşetilerek manşon söndürülür. Bu </a:t>
            </a:r>
            <a:r>
              <a:rPr lang="tr-TR" altLang="tr-TR">
                <a:solidFill>
                  <a:schemeClr val="hlink"/>
                </a:solidFill>
              </a:rPr>
              <a:t>sistolik</a:t>
            </a:r>
            <a:r>
              <a:rPr lang="tr-TR" altLang="tr-TR"/>
              <a:t> basınçtır.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/>
              <a:t>Manşon söndürülmeye devam edildiğinde sesin boğuk çıktığı ve tümüyle kaybolduğu  nokta ise </a:t>
            </a:r>
            <a:r>
              <a:rPr lang="tr-TR" altLang="tr-TR">
                <a:solidFill>
                  <a:schemeClr val="hlink"/>
                </a:solidFill>
              </a:rPr>
              <a:t>diastolik</a:t>
            </a:r>
            <a:r>
              <a:rPr lang="tr-TR" altLang="tr-TR"/>
              <a:t> basıncı verir. İşlem bittikten sonra manşonun havası boşaltılmalıdır.</a:t>
            </a:r>
          </a:p>
          <a:p>
            <a:pPr eaLnBrk="1" hangingPunct="1">
              <a:lnSpc>
                <a:spcPct val="80000"/>
              </a:lnSpc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0834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1 1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1" y="1069467"/>
            <a:ext cx="3125699" cy="4862199"/>
          </a:xfrm>
          <a:noFill/>
        </p:spPr>
      </p:pic>
      <p:pic>
        <p:nvPicPr>
          <p:cNvPr id="1028" name="Picture 4" descr="Doğru tansiyon ölçümü nasıl yapılır? (Tansiyon ölçme kuralları) - Beden  Sağlığ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/>
          <a:stretch/>
        </p:blipFill>
        <p:spPr bwMode="auto">
          <a:xfrm>
            <a:off x="5336628" y="1619638"/>
            <a:ext cx="3864926" cy="27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/>
              <a:t>ATEŞ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1486" y="1600201"/>
            <a:ext cx="7715250" cy="2405063"/>
          </a:xfrm>
        </p:spPr>
        <p:txBody>
          <a:bodyPr/>
          <a:lstStyle/>
          <a:p>
            <a:pPr eaLnBrk="1" hangingPunct="1"/>
            <a:r>
              <a:rPr lang="tr-TR" altLang="tr-TR" dirty="0"/>
              <a:t>Beden sıcaklığı içinde </a:t>
            </a:r>
            <a:r>
              <a:rPr lang="tr-TR" altLang="tr-TR" dirty="0" err="1"/>
              <a:t>civa</a:t>
            </a:r>
            <a:r>
              <a:rPr lang="tr-TR" altLang="tr-TR" dirty="0"/>
              <a:t> bulunan cam termometre ile </a:t>
            </a:r>
            <a:r>
              <a:rPr lang="tr-TR" altLang="tr-TR" dirty="0" err="1"/>
              <a:t>ölçülür.Bizim</a:t>
            </a:r>
            <a:r>
              <a:rPr lang="tr-TR" altLang="tr-TR" dirty="0"/>
              <a:t> kullandığımız termometrenin üzeri </a:t>
            </a:r>
            <a:r>
              <a:rPr lang="tr-TR" altLang="tr-TR" dirty="0" err="1"/>
              <a:t>Centigrade</a:t>
            </a:r>
            <a:r>
              <a:rPr lang="tr-TR" altLang="tr-TR" dirty="0"/>
              <a:t>(˚C) olarak derecelendirilmiştir.</a:t>
            </a:r>
          </a:p>
          <a:p>
            <a:pPr eaLnBrk="1" hangingPunct="1"/>
            <a:endParaRPr lang="tr-TR" altLang="tr-TR" dirty="0"/>
          </a:p>
        </p:txBody>
      </p:sp>
      <p:pic>
        <p:nvPicPr>
          <p:cNvPr id="3074" name="Picture 2" descr="KSÜ SAĞLIK UYGULAMA VE ARAŞTIRMA HASTANES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40" y="317948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AŞAM BELİRTİLERİNİN ALINM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9" y="3750719"/>
            <a:ext cx="3584212" cy="17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6"/>
          <p:cNvSpPr>
            <a:spLocks noGrp="1" noChangeArrowheads="1"/>
          </p:cNvSpPr>
          <p:nvPr>
            <p:ph type="body" sz="half" idx="3"/>
          </p:nvPr>
        </p:nvSpPr>
        <p:spPr>
          <a:xfrm>
            <a:off x="6119100" y="899565"/>
            <a:ext cx="4038600" cy="5580063"/>
          </a:xfrm>
        </p:spPr>
        <p:txBody>
          <a:bodyPr/>
          <a:lstStyle/>
          <a:p>
            <a:pPr eaLnBrk="1" hangingPunct="1"/>
            <a:r>
              <a:rPr lang="tr-TR" altLang="tr-TR" dirty="0"/>
              <a:t>Dokunmadan ölçer</a:t>
            </a:r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dirty="0" smtClean="0"/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/>
              <a:t>Koltuk altından ölçer</a:t>
            </a:r>
          </a:p>
        </p:txBody>
      </p:sp>
      <p:pic>
        <p:nvPicPr>
          <p:cNvPr id="18437" name="Picture 9" descr="Bstarmax-sx213-temassiz-vucut-ve-1357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7559"/>
          <a:stretch>
            <a:fillRect/>
          </a:stretch>
        </p:blipFill>
        <p:spPr bwMode="auto">
          <a:xfrm>
            <a:off x="879795" y="1324303"/>
            <a:ext cx="3548944" cy="30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Bmedishop-pc-180-dijital-ates-olc1258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/>
          <a:stretch>
            <a:fillRect/>
          </a:stretch>
        </p:blipFill>
        <p:spPr bwMode="auto">
          <a:xfrm>
            <a:off x="994650" y="4336174"/>
            <a:ext cx="3359150" cy="214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Çocuğunuzun İlk Ateşi - Ben anney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17" y="5045293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AŞAM BULGULARI ÖLÇÜM STANDARTLA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30" y="159105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17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Kulaktan ateş ölçer</a:t>
            </a:r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  <a:p>
            <a:pPr eaLnBrk="1" hangingPunct="1"/>
            <a:r>
              <a:rPr lang="tr-TR" altLang="tr-TR"/>
              <a:t>Alından ateş ölçer</a:t>
            </a:r>
          </a:p>
        </p:txBody>
      </p:sp>
      <p:pic>
        <p:nvPicPr>
          <p:cNvPr id="19461" name="Picture 9" descr="Bcomfort-ki-8170-kulaktan-ates-ol668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723901"/>
            <a:ext cx="33845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5" descr="B30120120101065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18898"/>
          <a:stretch>
            <a:fillRect/>
          </a:stretch>
        </p:blipFill>
        <p:spPr bwMode="auto">
          <a:xfrm>
            <a:off x="2135188" y="3948113"/>
            <a:ext cx="38100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Beden sıcaklığı oral, aksiller, rektal yollardan ölçülür. </a:t>
            </a:r>
          </a:p>
          <a:p>
            <a:pPr eaLnBrk="1" hangingPunct="1"/>
            <a:r>
              <a:rPr lang="tr-TR" altLang="tr-TR" smtClean="0"/>
              <a:t>Normal yetişkinde beden sıcaklığı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-oral yoldan alındığında 37˚C,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-rektal yoldan alındığında 37.6˚C,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-aksiller yoldan alındığında 36.4˚C’tır.</a:t>
            </a:r>
            <a:endParaRPr lang="tr-TR" altLang="tr-TR" b="1" smtClean="0"/>
          </a:p>
          <a:p>
            <a:pPr eaLnBrk="1" hangingPunct="1">
              <a:buFontTx/>
              <a:buNone/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014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20983" y="175940"/>
            <a:ext cx="8243887" cy="805136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 smtClean="0"/>
              <a:t>Oral yöntem</a:t>
            </a:r>
            <a:r>
              <a:rPr lang="tr-TR" altLang="tr-TR" dirty="0" smtClean="0"/>
              <a:t>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93830" y="981076"/>
            <a:ext cx="4038600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Bilinci yerinde ve işbirliği yapabilen hastalara uygulanır.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Termometre dezenfektan </a:t>
            </a:r>
            <a:r>
              <a:rPr lang="tr-TR" altLang="tr-TR" sz="2400" dirty="0" err="1"/>
              <a:t>solusyonda</a:t>
            </a:r>
            <a:r>
              <a:rPr lang="tr-TR" altLang="tr-TR" sz="2400" dirty="0"/>
              <a:t> bekletildikten sonra soğuk suyla yıkanarak pamuk tamponla </a:t>
            </a:r>
            <a:r>
              <a:rPr lang="tr-TR" altLang="tr-TR" sz="2400" dirty="0" err="1"/>
              <a:t>civalı</a:t>
            </a:r>
            <a:r>
              <a:rPr lang="tr-TR" altLang="tr-TR" sz="2400" dirty="0"/>
              <a:t> kısımdan gövdeye doğru silinir.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 </a:t>
            </a:r>
            <a:r>
              <a:rPr lang="tr-TR" altLang="tr-TR" sz="2400" dirty="0" err="1"/>
              <a:t>Civayı</a:t>
            </a:r>
            <a:r>
              <a:rPr lang="tr-TR" altLang="tr-TR" sz="2400" dirty="0"/>
              <a:t> 35 ˚C’nin altına düşürmek için, termometre baş ve işaret parmakları arasında tutularak bilekten itibaren aşağıya doğru sallanır. </a:t>
            </a:r>
          </a:p>
        </p:txBody>
      </p:sp>
      <p:pic>
        <p:nvPicPr>
          <p:cNvPr id="21508" name="Picture 7" descr="s1 1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4614" r="4027" b="11073"/>
          <a:stretch>
            <a:fillRect/>
          </a:stretch>
        </p:blipFill>
        <p:spPr>
          <a:xfrm>
            <a:off x="6924400" y="4362453"/>
            <a:ext cx="1615392" cy="2239575"/>
          </a:xfrm>
          <a:noFill/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5329618" y="2897190"/>
            <a:ext cx="36718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tr-TR" altLang="tr-TR" dirty="0"/>
              <a:t>Termometre dil altına yerleştirilir. 3-5 dakika hastaya dudaklarını kapalı tutması </a:t>
            </a:r>
            <a:r>
              <a:rPr lang="tr-TR" altLang="tr-TR" dirty="0" err="1"/>
              <a:t>söylenir.Çıkarılarak</a:t>
            </a:r>
            <a:r>
              <a:rPr lang="tr-TR" altLang="tr-TR" dirty="0"/>
              <a:t> değerine bakılır. </a:t>
            </a:r>
          </a:p>
        </p:txBody>
      </p:sp>
      <p:sp>
        <p:nvSpPr>
          <p:cNvPr id="2" name="AutoShape 2" descr="Vücut Ateş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5364" name="Picture 4" descr="Vücut Ateş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88" y="496093"/>
            <a:ext cx="38576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6147" name="Picture 2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26" y="2263331"/>
            <a:ext cx="3507971" cy="23358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Dikdörtgen 3"/>
          <p:cNvSpPr>
            <a:spLocks noChangeArrowheads="1"/>
          </p:cNvSpPr>
          <p:nvPr/>
        </p:nvSpPr>
        <p:spPr bwMode="auto">
          <a:xfrm>
            <a:off x="221915" y="2133600"/>
            <a:ext cx="45720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omic Sans MS" panose="030F0702030302020204" pitchFamily="66" charset="0"/>
              </a:rPr>
              <a:t>Kelebek set çocuklarda ve ince </a:t>
            </a:r>
            <a:r>
              <a:rPr lang="tr-TR" altLang="tr-TR" dirty="0" err="1">
                <a:latin typeface="Comic Sans MS" panose="030F0702030302020204" pitchFamily="66" charset="0"/>
              </a:rPr>
              <a:t>venlerde</a:t>
            </a:r>
            <a:r>
              <a:rPr lang="tr-TR" altLang="tr-TR" dirty="0">
                <a:latin typeface="Comic Sans MS" panose="030F0702030302020204" pitchFamily="66" charset="0"/>
              </a:rPr>
              <a:t> kullanılır.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latin typeface="Comic Sans MS" panose="030F0702030302020204" pitchFamily="66" charset="0"/>
              </a:rPr>
              <a:t>Esnek iğnelerde çelik iğne plastik bir </a:t>
            </a:r>
            <a:r>
              <a:rPr lang="tr-TR" altLang="tr-TR" dirty="0" err="1">
                <a:latin typeface="Comic Sans MS" panose="030F0702030302020204" pitchFamily="66" charset="0"/>
              </a:rPr>
              <a:t>kateterle</a:t>
            </a:r>
            <a:r>
              <a:rPr lang="tr-TR" altLang="tr-TR" dirty="0">
                <a:latin typeface="Comic Sans MS" panose="030F0702030302020204" pitchFamily="66" charset="0"/>
              </a:rPr>
              <a:t> birliktedir,  </a:t>
            </a:r>
            <a:r>
              <a:rPr lang="tr-TR" altLang="tr-TR" dirty="0" err="1">
                <a:latin typeface="Comic Sans MS" panose="030F0702030302020204" pitchFamily="66" charset="0"/>
              </a:rPr>
              <a:t>vene</a:t>
            </a:r>
            <a:r>
              <a:rPr lang="tr-TR" altLang="tr-TR" dirty="0">
                <a:latin typeface="Comic Sans MS" panose="030F0702030302020204" pitchFamily="66" charset="0"/>
              </a:rPr>
              <a:t> girildikten sonra iğne çekilir. Esnek </a:t>
            </a:r>
            <a:r>
              <a:rPr lang="tr-TR" altLang="tr-TR" dirty="0" err="1">
                <a:latin typeface="Comic Sans MS" panose="030F0702030302020204" pitchFamily="66" charset="0"/>
              </a:rPr>
              <a:t>katater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venin</a:t>
            </a:r>
            <a:r>
              <a:rPr lang="tr-TR" altLang="tr-TR" dirty="0">
                <a:latin typeface="Comic Sans MS" panose="030F0702030302020204" pitchFamily="66" charset="0"/>
              </a:rPr>
              <a:t> içinde kalır. Buna </a:t>
            </a:r>
            <a:r>
              <a:rPr lang="tr-TR" altLang="tr-TR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branül</a:t>
            </a:r>
            <a:r>
              <a:rPr lang="tr-TR" altLang="tr-TR" dirty="0">
                <a:latin typeface="Comic Sans MS" panose="030F0702030302020204" pitchFamily="66" charset="0"/>
              </a:rPr>
              <a:t> denir.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</a:rPr>
              <a:t>            -</a:t>
            </a:r>
            <a:r>
              <a:rPr lang="tr-TR" altLang="tr-TR" dirty="0" err="1">
                <a:latin typeface="Comic Sans MS" panose="030F0702030302020204" pitchFamily="66" charset="0"/>
              </a:rPr>
              <a:t>Extremite</a:t>
            </a:r>
            <a:r>
              <a:rPr lang="tr-TR" altLang="tr-TR" dirty="0">
                <a:latin typeface="Comic Sans MS" panose="030F0702030302020204" pitchFamily="66" charset="0"/>
              </a:rPr>
              <a:t> hareketlerine olanak sağlar.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            </a:t>
            </a:r>
            <a:r>
              <a:rPr lang="tr-TR" altLang="tr-TR" dirty="0">
                <a:solidFill>
                  <a:srgbClr val="CC3300"/>
                </a:solidFill>
                <a:latin typeface="Comic Sans MS" panose="030F0702030302020204" pitchFamily="66" charset="0"/>
              </a:rPr>
              <a:t>-</a:t>
            </a:r>
            <a:r>
              <a:rPr lang="tr-TR" altLang="tr-TR" dirty="0">
                <a:latin typeface="Comic Sans MS" panose="030F0702030302020204" pitchFamily="66" charset="0"/>
              </a:rPr>
              <a:t>Ekleme yakın bölgelerde ve uzun süreli </a:t>
            </a:r>
            <a:r>
              <a:rPr lang="tr-TR" altLang="tr-TR" dirty="0" err="1">
                <a:latin typeface="Comic Sans MS" panose="030F0702030302020204" pitchFamily="66" charset="0"/>
              </a:rPr>
              <a:t>infüzyonlarda</a:t>
            </a:r>
            <a:r>
              <a:rPr lang="tr-TR" altLang="tr-TR" dirty="0">
                <a:latin typeface="Comic Sans MS" panose="030F0702030302020204" pitchFamily="66" charset="0"/>
              </a:rPr>
              <a:t> tercih edilir.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dirty="0"/>
          </a:p>
        </p:txBody>
      </p:sp>
      <p:pic>
        <p:nvPicPr>
          <p:cNvPr id="5" name="Picture 8" descr="Dores Medikal – Tıbbi Malzemeler – BD Ürünleri – Kan Alma ve Enjektörler –  BD KAN ALMA İĞNE ENJEKTÖR ÜRÜNLER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71" y="4855779"/>
            <a:ext cx="2207798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 err="1" smtClean="0"/>
              <a:t>Aksiller</a:t>
            </a:r>
            <a:r>
              <a:rPr lang="tr-TR" altLang="tr-TR" b="1" dirty="0" smtClean="0"/>
              <a:t> yöntem</a:t>
            </a:r>
            <a:r>
              <a:rPr lang="tr-TR" altLang="tr-TR" dirty="0" smtClean="0"/>
              <a:t> 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Koltuk altı temiz ve kuru iken hastanın eli göğsüne çaprazlama gelecek şekilde tutularak koltuk altına yerleştirilir. 8-10 dakika sonra değeri ölçülür. </a:t>
            </a:r>
          </a:p>
        </p:txBody>
      </p:sp>
      <p:pic>
        <p:nvPicPr>
          <p:cNvPr id="14338" name="Picture 2" descr="Ateş Nereden Ölçülür - Uzm. Dr. Perçem Bosnal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97" y="204784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smtClean="0"/>
              <a:t>Rektal yoldan</a:t>
            </a:r>
            <a:r>
              <a:rPr lang="tr-TR" altLang="tr-TR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Hasta yan yatar, dizleri karına doğru hafif çekilmiş pozisyonda </a:t>
            </a:r>
          </a:p>
          <a:p>
            <a:pPr eaLnBrk="1" hangingPunct="1"/>
            <a:r>
              <a:rPr lang="tr-TR" altLang="tr-TR" smtClean="0"/>
              <a:t>Yuvarlak uçlu vazelinlenmiş termometre rektuma yerleştirilir.</a:t>
            </a:r>
          </a:p>
          <a:p>
            <a:pPr eaLnBrk="1" hangingPunct="1"/>
            <a:r>
              <a:rPr lang="tr-TR" altLang="tr-TR" smtClean="0"/>
              <a:t>Hastanın yaşına ve yapısına bağlı olarak 1.25 cm ile 3.75 cm arasında ilerlenebilir. </a:t>
            </a:r>
          </a:p>
          <a:p>
            <a:pPr eaLnBrk="1" hangingPunct="1"/>
            <a:r>
              <a:rPr lang="tr-TR" altLang="tr-TR" smtClean="0"/>
              <a:t>3 dakika sonra değer kontrol edilir.</a:t>
            </a:r>
          </a:p>
        </p:txBody>
      </p:sp>
    </p:spTree>
    <p:extLst>
      <p:ext uri="{BB962C8B-B14F-4D97-AF65-F5344CB8AC3E}">
        <p14:creationId xmlns:p14="http://schemas.microsoft.com/office/powerpoint/2010/main" val="30652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91659"/>
            <a:ext cx="5384800" cy="193127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Elin üzerindeki </a:t>
            </a:r>
            <a:r>
              <a:rPr lang="tr-TR" altLang="tr-TR" dirty="0" err="1">
                <a:solidFill>
                  <a:srgbClr val="CC3300"/>
                </a:solidFill>
                <a:latin typeface="Comic Sans MS" panose="030F0702030302020204" pitchFamily="66" charset="0"/>
              </a:rPr>
              <a:t>metakarpal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venler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Bileğin üst kısmındaki </a:t>
            </a:r>
            <a:r>
              <a:rPr lang="tr-TR" altLang="tr-TR" dirty="0" err="1">
                <a:solidFill>
                  <a:srgbClr val="CC3300"/>
                </a:solidFill>
                <a:latin typeface="Comic Sans MS" panose="030F0702030302020204" pitchFamily="66" charset="0"/>
              </a:rPr>
              <a:t>sefalik</a:t>
            </a:r>
            <a:r>
              <a:rPr lang="tr-TR" altLang="tr-TR" dirty="0">
                <a:latin typeface="Comic Sans MS" panose="030F0702030302020204" pitchFamily="66" charset="0"/>
              </a:rPr>
              <a:t> ve </a:t>
            </a:r>
            <a:r>
              <a:rPr lang="tr-TR" altLang="tr-TR" dirty="0" err="1">
                <a:solidFill>
                  <a:srgbClr val="CC3300"/>
                </a:solidFill>
                <a:latin typeface="Comic Sans MS" panose="030F0702030302020204" pitchFamily="66" charset="0"/>
              </a:rPr>
              <a:t>bazilik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venler</a:t>
            </a:r>
            <a:r>
              <a:rPr lang="tr-TR" altLang="tr-TR" dirty="0">
                <a:latin typeface="Comic Sans MS" panose="030F0702030302020204" pitchFamily="66" charset="0"/>
              </a:rPr>
              <a:t> iv uygulamalar için en uygun </a:t>
            </a:r>
            <a:r>
              <a:rPr lang="tr-TR" altLang="tr-TR" dirty="0" err="1">
                <a:latin typeface="Comic Sans MS" panose="030F0702030302020204" pitchFamily="66" charset="0"/>
              </a:rPr>
              <a:t>venlerdir</a:t>
            </a:r>
            <a:r>
              <a:rPr lang="tr-TR" altLang="tr-TR" dirty="0"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Dirseğin iç kısmındaki </a:t>
            </a:r>
            <a:r>
              <a:rPr lang="tr-TR" altLang="tr-TR" dirty="0" err="1">
                <a:latin typeface="Comic Sans MS" panose="030F0702030302020204" pitchFamily="66" charset="0"/>
              </a:rPr>
              <a:t>venler</a:t>
            </a:r>
            <a:r>
              <a:rPr lang="tr-TR" altLang="tr-TR" dirty="0">
                <a:latin typeface="Comic Sans MS" panose="030F0702030302020204" pitchFamily="66" charset="0"/>
              </a:rPr>
              <a:t> enjeksiyon için tercih edilmez.</a:t>
            </a:r>
          </a:p>
        </p:txBody>
      </p:sp>
      <p:pic>
        <p:nvPicPr>
          <p:cNvPr id="6146" name="Picture 2" descr="1 İntravenöz Uygulamalarda Kullanılan Periferik Ven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00" y="2680138"/>
            <a:ext cx="5395580" cy="27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n Alma; Preanalitik Süreç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26759" r="35899" b="3385"/>
          <a:stretch/>
        </p:blipFill>
        <p:spPr bwMode="auto">
          <a:xfrm>
            <a:off x="724107" y="2987077"/>
            <a:ext cx="3581262" cy="30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40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İntra</a:t>
            </a:r>
            <a:r>
              <a:rPr lang="tr-TR" altLang="tr-TR" sz="40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venöz</a:t>
            </a:r>
            <a:r>
              <a:rPr lang="tr-TR" altLang="tr-TR" sz="4000" dirty="0">
                <a:solidFill>
                  <a:srgbClr val="CC3300"/>
                </a:solidFill>
                <a:latin typeface="Comic Sans MS" panose="030F0702030302020204" pitchFamily="66" charset="0"/>
              </a:rPr>
              <a:t> (iv) uygulamalar için gerekli araçlar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6306790" cy="388077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Steril enjektör</a:t>
            </a:r>
          </a:p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Temiz pamuk tampon</a:t>
            </a:r>
          </a:p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Uygun antiseptik </a:t>
            </a:r>
            <a:r>
              <a:rPr lang="tr-TR" altLang="tr-TR" dirty="0" err="1">
                <a:latin typeface="Comic Sans MS" panose="030F0702030302020204" pitchFamily="66" charset="0"/>
              </a:rPr>
              <a:t>solusyon</a:t>
            </a:r>
            <a:r>
              <a:rPr lang="tr-TR" altLang="tr-TR" dirty="0">
                <a:latin typeface="Comic Sans MS" panose="030F0702030302020204" pitchFamily="66" charset="0"/>
              </a:rPr>
              <a:t> (% 70’lik alkol veya %0.2’lik iyot)</a:t>
            </a:r>
          </a:p>
          <a:p>
            <a:pPr eaLnBrk="1" hangingPunct="1"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Ampülü</a:t>
            </a:r>
            <a:r>
              <a:rPr lang="tr-TR" altLang="tr-TR" dirty="0">
                <a:latin typeface="Comic Sans MS" panose="030F0702030302020204" pitchFamily="66" charset="0"/>
              </a:rPr>
              <a:t> kırmak için kuru steril gazlı bez ve testere</a:t>
            </a:r>
          </a:p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İsteğe göre iğne veya </a:t>
            </a:r>
            <a:r>
              <a:rPr lang="tr-TR" altLang="tr-TR" dirty="0" err="1">
                <a:latin typeface="Comic Sans MS" panose="030F0702030302020204" pitchFamily="66" charset="0"/>
              </a:rPr>
              <a:t>branül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Turnike ve </a:t>
            </a:r>
            <a:r>
              <a:rPr lang="tr-TR" altLang="tr-TR" dirty="0" err="1">
                <a:latin typeface="Comic Sans MS" panose="030F0702030302020204" pitchFamily="66" charset="0"/>
              </a:rPr>
              <a:t>flaster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Otomatik Turnike Beybi Kırmızı Fiyatı - Taksit Seçenekl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38" y="2084552"/>
            <a:ext cx="1439041" cy="143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8366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Uygulama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76743" y="1822340"/>
            <a:ext cx="4489395" cy="5473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Kolun iç kısmındaki bir </a:t>
            </a:r>
            <a:r>
              <a:rPr lang="tr-TR" altLang="tr-TR" sz="2400" dirty="0" err="1">
                <a:latin typeface="Comic Sans MS" panose="030F0702030302020204" pitchFamily="66" charset="0"/>
              </a:rPr>
              <a:t>ven</a:t>
            </a:r>
            <a:r>
              <a:rPr lang="tr-TR" altLang="tr-TR" sz="2400" dirty="0">
                <a:latin typeface="Comic Sans MS" panose="030F0702030302020204" pitchFamily="66" charset="0"/>
              </a:rPr>
              <a:t> seçilecekse kol, avuç içi yukarıya dönük şekilde tutulur.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Hastanın el üzerindeki </a:t>
            </a:r>
            <a:r>
              <a:rPr lang="tr-TR" altLang="tr-TR" sz="2400" dirty="0" err="1">
                <a:latin typeface="Comic Sans MS" panose="030F0702030302020204" pitchFamily="66" charset="0"/>
              </a:rPr>
              <a:t>venleri</a:t>
            </a:r>
            <a:r>
              <a:rPr lang="tr-TR" altLang="tr-TR" sz="2400" dirty="0">
                <a:latin typeface="Comic Sans MS" panose="030F0702030302020204" pitchFamily="66" charset="0"/>
              </a:rPr>
              <a:t> kullanılacaksa el alttan desteklenir. </a:t>
            </a:r>
          </a:p>
        </p:txBody>
      </p:sp>
      <p:pic>
        <p:nvPicPr>
          <p:cNvPr id="5122" name="Picture 2" descr="Kan almada dikkat edilmesi gerekenler - Sağlık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16" y="970333"/>
            <a:ext cx="4121917" cy="23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an Alma İşlemi (Vacutainer İle Kan Nasıl Alınır ?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8"/>
          <a:stretch/>
        </p:blipFill>
        <p:spPr bwMode="auto">
          <a:xfrm>
            <a:off x="5707116" y="4111515"/>
            <a:ext cx="3310760" cy="15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Turnike</a:t>
            </a:r>
            <a:r>
              <a:rPr lang="tr-TR" altLang="tr-TR" sz="2400" dirty="0">
                <a:latin typeface="Comic Sans MS" panose="030F0702030302020204" pitchFamily="66" charset="0"/>
              </a:rPr>
              <a:t> enjeksiyon yapılacak yerin </a:t>
            </a:r>
            <a:r>
              <a:rPr lang="tr-TR" altLang="tr-TR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10-12 cm üstüne</a:t>
            </a:r>
            <a:r>
              <a:rPr lang="tr-TR" altLang="tr-TR" sz="2400" dirty="0">
                <a:latin typeface="Comic Sans MS" panose="030F0702030302020204" pitchFamily="66" charset="0"/>
              </a:rPr>
              <a:t> uygulanır.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Turnike </a:t>
            </a:r>
            <a:r>
              <a:rPr lang="tr-TR" altLang="tr-TR" sz="2400" dirty="0" err="1">
                <a:latin typeface="Comic Sans MS" panose="030F0702030302020204" pitchFamily="66" charset="0"/>
              </a:rPr>
              <a:t>venöz</a:t>
            </a:r>
            <a:r>
              <a:rPr lang="tr-TR" altLang="tr-TR" sz="2400" dirty="0">
                <a:latin typeface="Comic Sans MS" panose="030F0702030302020204" pitchFamily="66" charset="0"/>
              </a:rPr>
              <a:t> dönüşü önleyecek aynı zamanda turnike altından nabız duyulabilecek şekilde bağlanmalıdır.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Bu işlem yapıldığında eğer </a:t>
            </a:r>
            <a:r>
              <a:rPr lang="tr-TR" altLang="tr-TR" sz="2400" dirty="0" err="1">
                <a:latin typeface="Comic Sans MS" panose="030F0702030302020204" pitchFamily="66" charset="0"/>
              </a:rPr>
              <a:t>ven</a:t>
            </a:r>
            <a:r>
              <a:rPr lang="tr-TR" altLang="tr-TR" sz="2400" dirty="0">
                <a:latin typeface="Comic Sans MS" panose="030F0702030302020204" pitchFamily="66" charset="0"/>
              </a:rPr>
              <a:t> şişmez ve parmakla hissedilemezse hafifçe  ilgili bölgeye vurulabilir.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 Hasta yumruğunu açıp kapamalı, enjeksiyon yapılacak </a:t>
            </a:r>
            <a:r>
              <a:rPr lang="tr-TR" altLang="tr-TR" sz="2400" dirty="0" err="1">
                <a:latin typeface="Comic Sans MS" panose="030F0702030302020204" pitchFamily="66" charset="0"/>
              </a:rPr>
              <a:t>extremite</a:t>
            </a:r>
            <a:r>
              <a:rPr lang="tr-TR" altLang="tr-TR" sz="2400" dirty="0">
                <a:latin typeface="Comic Sans MS" panose="030F0702030302020204" pitchFamily="66" charset="0"/>
              </a:rPr>
              <a:t> kalp düzeyinden aşağı tutulmalıdır.</a:t>
            </a:r>
            <a:r>
              <a:rPr lang="tr-TR" altLang="tr-TR" sz="2400" dirty="0"/>
              <a:t> 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42219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2000" dirty="0">
                <a:latin typeface="Comic Sans MS" panose="030F0702030302020204" pitchFamily="66" charset="0"/>
              </a:rPr>
              <a:t>Deri antiseptiği ile bölge en az 30 </a:t>
            </a:r>
            <a:r>
              <a:rPr lang="tr-TR" altLang="tr-TR" sz="2000" dirty="0" err="1">
                <a:latin typeface="Comic Sans MS" panose="030F0702030302020204" pitchFamily="66" charset="0"/>
              </a:rPr>
              <a:t>sn</a:t>
            </a:r>
            <a:r>
              <a:rPr lang="tr-TR" altLang="tr-TR" sz="2000" dirty="0">
                <a:latin typeface="Comic Sans MS" panose="030F0702030302020204" pitchFamily="66" charset="0"/>
              </a:rPr>
              <a:t> süreyle temizlenmelidir. </a:t>
            </a:r>
          </a:p>
          <a:p>
            <a:pPr eaLnBrk="1" hangingPunct="1">
              <a:defRPr/>
            </a:pPr>
            <a:r>
              <a:rPr lang="tr-TR" altLang="tr-TR" sz="2000" dirty="0">
                <a:latin typeface="Comic Sans MS" panose="030F0702030302020204" pitchFamily="66" charset="0"/>
              </a:rPr>
              <a:t>İğne 30˚’lik bir açı ile deriye batırılıp daha sonra 45˚’lik bir açı ile </a:t>
            </a:r>
            <a:r>
              <a:rPr lang="tr-TR" altLang="tr-TR" sz="2000" dirty="0" err="1">
                <a:latin typeface="Comic Sans MS" panose="030F0702030302020204" pitchFamily="66" charset="0"/>
              </a:rPr>
              <a:t>vene</a:t>
            </a:r>
            <a:r>
              <a:rPr lang="tr-TR" altLang="tr-TR" sz="2000" dirty="0">
                <a:latin typeface="Comic Sans MS" panose="030F0702030302020204" pitchFamily="66" charset="0"/>
              </a:rPr>
              <a:t> paralel hale getirilmeli ve  </a:t>
            </a:r>
            <a:r>
              <a:rPr lang="tr-TR" altLang="tr-TR" sz="2000" dirty="0" err="1">
                <a:latin typeface="Comic Sans MS" panose="030F0702030302020204" pitchFamily="66" charset="0"/>
              </a:rPr>
              <a:t>vene</a:t>
            </a:r>
            <a:r>
              <a:rPr lang="tr-TR" altLang="tr-TR" sz="2000" dirty="0">
                <a:latin typeface="Comic Sans MS" panose="030F0702030302020204" pitchFamily="66" charset="0"/>
              </a:rPr>
              <a:t> girilecek yerin yaklaşık 1.25 cm altından iğne deriye sokulmalıdır.</a:t>
            </a:r>
            <a:r>
              <a:rPr lang="tr-TR" altLang="tr-TR" sz="2000" dirty="0"/>
              <a:t> </a:t>
            </a:r>
          </a:p>
          <a:p>
            <a:pPr eaLnBrk="1" hangingPunct="1">
              <a:defRPr/>
            </a:pPr>
            <a:endParaRPr lang="tr-TR" dirty="0" smtClean="0"/>
          </a:p>
        </p:txBody>
      </p:sp>
      <p:pic>
        <p:nvPicPr>
          <p:cNvPr id="11270" name="Picture 2" descr="kan alma işlemi ile ilgili görsel sonucu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3150" y="1668464"/>
            <a:ext cx="3684588" cy="368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1617</Words>
  <Application>Microsoft Office PowerPoint</Application>
  <PresentationFormat>Geniş ekran</PresentationFormat>
  <Paragraphs>182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Comic Sans MS</vt:lpstr>
      <vt:lpstr>Trebuchet MS</vt:lpstr>
      <vt:lpstr>Verdana</vt:lpstr>
      <vt:lpstr>Wingdings</vt:lpstr>
      <vt:lpstr>Wingdings 3</vt:lpstr>
      <vt:lpstr>Kristal</vt:lpstr>
      <vt:lpstr>İntravenöz enjeksiyon</vt:lpstr>
      <vt:lpstr>PowerPoint Sunusu</vt:lpstr>
      <vt:lpstr>PowerPoint Sunusu</vt:lpstr>
      <vt:lpstr>PowerPoint Sunusu</vt:lpstr>
      <vt:lpstr>PowerPoint Sunusu</vt:lpstr>
      <vt:lpstr>İntra venöz (iv) uygulamalar için gerekli araçlar</vt:lpstr>
      <vt:lpstr>Uygulama</vt:lpstr>
      <vt:lpstr>PowerPoint Sunusu</vt:lpstr>
      <vt:lpstr>PowerPoint Sunusu</vt:lpstr>
      <vt:lpstr>PowerPoint Sunusu</vt:lpstr>
      <vt:lpstr>PowerPoint Sunusu</vt:lpstr>
      <vt:lpstr>İntramüsküler enjeksiyon </vt:lpstr>
      <vt:lpstr>Enjeksiyon bölgeleri </vt:lpstr>
      <vt:lpstr>PowerPoint Sunusu</vt:lpstr>
      <vt:lpstr>PowerPoint Sunusu</vt:lpstr>
      <vt:lpstr>Uygulama</vt:lpstr>
      <vt:lpstr>PowerPoint Sunusu</vt:lpstr>
      <vt:lpstr>Subkutan enjeksiyon </vt:lpstr>
      <vt:lpstr>Uygulama</vt:lpstr>
      <vt:lpstr>PowerPoint Sunusu</vt:lpstr>
      <vt:lpstr>NABIZ</vt:lpstr>
      <vt:lpstr>PowerPoint Sunusu</vt:lpstr>
      <vt:lpstr>Nabız sayısı ve ritmi</vt:lpstr>
      <vt:lpstr>Nabız alma yöntemleri</vt:lpstr>
      <vt:lpstr>PowerPoint Sunusu</vt:lpstr>
      <vt:lpstr>Radial nabız alma </vt:lpstr>
      <vt:lpstr>Apikal nabız alma </vt:lpstr>
      <vt:lpstr>PowerPoint Sunusu</vt:lpstr>
      <vt:lpstr>PowerPoint Sunusu</vt:lpstr>
      <vt:lpstr>Apikal-radial nabız alma </vt:lpstr>
      <vt:lpstr>KAN BASINCI(TANSİYON)</vt:lpstr>
      <vt:lpstr>Tansiyon ölçme işlemi</vt:lpstr>
      <vt:lpstr>PowerPoint Sunusu</vt:lpstr>
      <vt:lpstr>PowerPoint Sunusu</vt:lpstr>
      <vt:lpstr>ATEŞ</vt:lpstr>
      <vt:lpstr>PowerPoint Sunusu</vt:lpstr>
      <vt:lpstr>PowerPoint Sunusu</vt:lpstr>
      <vt:lpstr>PowerPoint Sunusu</vt:lpstr>
      <vt:lpstr>Oral yöntem </vt:lpstr>
      <vt:lpstr>Aksiller yöntem </vt:lpstr>
      <vt:lpstr>Rektal yoldan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PRO2000</dc:creator>
  <cp:lastModifiedBy>PRO2000</cp:lastModifiedBy>
  <cp:revision>41</cp:revision>
  <dcterms:created xsi:type="dcterms:W3CDTF">2020-10-22T13:13:05Z</dcterms:created>
  <dcterms:modified xsi:type="dcterms:W3CDTF">2022-11-11T09:30:44Z</dcterms:modified>
</cp:coreProperties>
</file>